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0"/>
  </p:notesMasterIdLst>
  <p:sldIdLst>
    <p:sldId id="271" r:id="rId3"/>
    <p:sldId id="263" r:id="rId4"/>
    <p:sldId id="264" r:id="rId5"/>
    <p:sldId id="262" r:id="rId6"/>
    <p:sldId id="257" r:id="rId7"/>
    <p:sldId id="265" r:id="rId8"/>
    <p:sldId id="258" r:id="rId9"/>
    <p:sldId id="259" r:id="rId10"/>
    <p:sldId id="260" r:id="rId11"/>
    <p:sldId id="266" r:id="rId12"/>
    <p:sldId id="267" r:id="rId13"/>
    <p:sldId id="268" r:id="rId14"/>
    <p:sldId id="261" r:id="rId15"/>
    <p:sldId id="269" r:id="rId16"/>
    <p:sldId id="270" r:id="rId17"/>
    <p:sldId id="256"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88EE68-F40B-42F3-BDA9-06428CD27F67}" v="3" dt="2025-12-14T02:01:42.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7897" autoAdjust="0"/>
  </p:normalViewPr>
  <p:slideViewPr>
    <p:cSldViewPr snapToGrid="0">
      <p:cViewPr varScale="1">
        <p:scale>
          <a:sx n="73" d="100"/>
          <a:sy n="73" d="100"/>
        </p:scale>
        <p:origin x="98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A." userId="227ef70aa59ab031" providerId="LiveId" clId="{75197C34-7FE8-4A23-BE55-47CC2AD131FB}"/>
    <pc:docChg chg="custSel modSld">
      <pc:chgData name="Ibrahim A." userId="227ef70aa59ab031" providerId="LiveId" clId="{75197C34-7FE8-4A23-BE55-47CC2AD131FB}" dt="2025-12-14T02:08:10.122" v="11" actId="20577"/>
      <pc:docMkLst>
        <pc:docMk/>
      </pc:docMkLst>
      <pc:sldChg chg="modSp mod">
        <pc:chgData name="Ibrahim A." userId="227ef70aa59ab031" providerId="LiveId" clId="{75197C34-7FE8-4A23-BE55-47CC2AD131FB}" dt="2025-12-14T02:08:10.122" v="11" actId="20577"/>
        <pc:sldMkLst>
          <pc:docMk/>
          <pc:sldMk cId="4152457318" sldId="256"/>
        </pc:sldMkLst>
        <pc:spChg chg="mod">
          <ac:chgData name="Ibrahim A." userId="227ef70aa59ab031" providerId="LiveId" clId="{75197C34-7FE8-4A23-BE55-47CC2AD131FB}" dt="2025-12-14T02:07:53.460" v="10" actId="20577"/>
          <ac:spMkLst>
            <pc:docMk/>
            <pc:sldMk cId="4152457318" sldId="256"/>
            <ac:spMk id="2" creationId="{BC6E9AD5-350E-4FC7-BC29-0A27A19D53AF}"/>
          </ac:spMkLst>
        </pc:spChg>
        <pc:spChg chg="mod">
          <ac:chgData name="Ibrahim A." userId="227ef70aa59ab031" providerId="LiveId" clId="{75197C34-7FE8-4A23-BE55-47CC2AD131FB}" dt="2025-12-14T02:08:10.122" v="11" actId="20577"/>
          <ac:spMkLst>
            <pc:docMk/>
            <pc:sldMk cId="4152457318" sldId="256"/>
            <ac:spMk id="46" creationId="{9F7DFA27-A9C2-4017-AFE3-117133E23BCB}"/>
          </ac:spMkLst>
        </pc:spChg>
      </pc:sldChg>
      <pc:sldChg chg="modSp mod">
        <pc:chgData name="Ibrahim A." userId="227ef70aa59ab031" providerId="LiveId" clId="{75197C34-7FE8-4A23-BE55-47CC2AD131FB}" dt="2025-12-14T01:58:17.320" v="8" actId="27636"/>
        <pc:sldMkLst>
          <pc:docMk/>
          <pc:sldMk cId="3455825664" sldId="263"/>
        </pc:sldMkLst>
        <pc:spChg chg="mod">
          <ac:chgData name="Ibrahim A." userId="227ef70aa59ab031" providerId="LiveId" clId="{75197C34-7FE8-4A23-BE55-47CC2AD131FB}" dt="2025-12-14T01:58:17.320" v="8" actId="27636"/>
          <ac:spMkLst>
            <pc:docMk/>
            <pc:sldMk cId="3455825664" sldId="263"/>
            <ac:spMk id="5" creationId="{5A143E6F-651D-C414-D0D5-C888FDED3D4F}"/>
          </ac:spMkLst>
        </pc:spChg>
      </pc:sldChg>
      <pc:sldChg chg="modSp mod">
        <pc:chgData name="Ibrahim A." userId="227ef70aa59ab031" providerId="LiveId" clId="{75197C34-7FE8-4A23-BE55-47CC2AD131FB}" dt="2025-12-14T02:02:44.672" v="9" actId="27107"/>
        <pc:sldMkLst>
          <pc:docMk/>
          <pc:sldMk cId="438145261" sldId="265"/>
        </pc:sldMkLst>
        <pc:spChg chg="mod">
          <ac:chgData name="Ibrahim A." userId="227ef70aa59ab031" providerId="LiveId" clId="{75197C34-7FE8-4A23-BE55-47CC2AD131FB}" dt="2025-12-14T02:02:44.672" v="9" actId="27107"/>
          <ac:spMkLst>
            <pc:docMk/>
            <pc:sldMk cId="438145261" sldId="265"/>
            <ac:spMk id="4" creationId="{A6E710BB-0CC4-301B-AABE-7DAA4C73B63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BD0DA-D4BD-4872-9F0B-2F7C68D16F6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18DC52C-F93B-4D41-B969-B2D2426610CF}">
      <dgm:prSet custT="1"/>
      <dgm:spPr/>
      <dgm:t>
        <a:bodyPr/>
        <a:lstStyle/>
        <a:p>
          <a:pPr>
            <a:lnSpc>
              <a:spcPct val="100000"/>
            </a:lnSpc>
            <a:defRPr b="1"/>
          </a:pPr>
          <a:r>
            <a:rPr lang="en-US" sz="1600" b="1" i="0" dirty="0">
              <a:latin typeface="Aptos" panose="020B0004020202020204" pitchFamily="34" charset="0"/>
            </a:rPr>
            <a:t>Terminate Salesforce Contract</a:t>
          </a:r>
          <a:endParaRPr lang="en-US" sz="1600" b="1" dirty="0">
            <a:latin typeface="Aptos" panose="020B0004020202020204" pitchFamily="34" charset="0"/>
          </a:endParaRPr>
        </a:p>
      </dgm:t>
    </dgm:pt>
    <dgm:pt modelId="{111DE4BF-4140-4988-BA38-DEA842B5AEF7}" type="parTrans" cxnId="{F8472D1B-5E4F-4F96-B52B-4A998B71659F}">
      <dgm:prSet/>
      <dgm:spPr/>
      <dgm:t>
        <a:bodyPr/>
        <a:lstStyle/>
        <a:p>
          <a:endParaRPr lang="en-US"/>
        </a:p>
      </dgm:t>
    </dgm:pt>
    <dgm:pt modelId="{F03BC7FE-E161-4045-B6FE-196FB3858575}" type="sibTrans" cxnId="{F8472D1B-5E4F-4F96-B52B-4A998B71659F}">
      <dgm:prSet/>
      <dgm:spPr/>
      <dgm:t>
        <a:bodyPr/>
        <a:lstStyle/>
        <a:p>
          <a:endParaRPr lang="en-US"/>
        </a:p>
      </dgm:t>
    </dgm:pt>
    <dgm:pt modelId="{3D437457-A1F0-4E04-A967-1FA3F9384049}">
      <dgm:prSet custT="1"/>
      <dgm:spPr/>
      <dgm:t>
        <a:bodyPr/>
        <a:lstStyle/>
        <a:p>
          <a:pPr>
            <a:lnSpc>
              <a:spcPct val="100000"/>
            </a:lnSpc>
          </a:pPr>
          <a:r>
            <a:rPr lang="en-US" sz="1400" dirty="0">
              <a:latin typeface="Aptos" panose="020B0004020202020204" pitchFamily="34" charset="0"/>
            </a:rPr>
            <a:t>Given the limited scope, end deployment and absorb financial losses</a:t>
          </a:r>
          <a:r>
            <a:rPr lang="en-US" sz="1100" dirty="0"/>
            <a:t>. </a:t>
          </a:r>
        </a:p>
      </dgm:t>
    </dgm:pt>
    <dgm:pt modelId="{8998F609-944C-46BF-B72C-24127CECD751}" type="parTrans" cxnId="{1CBC8CA5-4648-4E3C-8BAC-7D394AE38B46}">
      <dgm:prSet/>
      <dgm:spPr/>
      <dgm:t>
        <a:bodyPr/>
        <a:lstStyle/>
        <a:p>
          <a:endParaRPr lang="en-US"/>
        </a:p>
      </dgm:t>
    </dgm:pt>
    <dgm:pt modelId="{96015682-3F3C-4BFF-B861-E31D5E83B86A}" type="sibTrans" cxnId="{1CBC8CA5-4648-4E3C-8BAC-7D394AE38B46}">
      <dgm:prSet/>
      <dgm:spPr/>
      <dgm:t>
        <a:bodyPr/>
        <a:lstStyle/>
        <a:p>
          <a:endParaRPr lang="en-US"/>
        </a:p>
      </dgm:t>
    </dgm:pt>
    <dgm:pt modelId="{78079E67-6995-498B-8CCA-472484F08DFE}">
      <dgm:prSet/>
      <dgm:spPr/>
      <dgm:t>
        <a:bodyPr/>
        <a:lstStyle/>
        <a:p>
          <a:pPr>
            <a:lnSpc>
              <a:spcPct val="100000"/>
            </a:lnSpc>
            <a:defRPr b="1"/>
          </a:pPr>
          <a:r>
            <a:rPr lang="en-US" dirty="0">
              <a:latin typeface="Aptos" panose="020B0004020202020204" pitchFamily="34" charset="0"/>
            </a:rPr>
            <a:t>Lower IT Risk with Simplified Foundation</a:t>
          </a:r>
        </a:p>
      </dgm:t>
    </dgm:pt>
    <dgm:pt modelId="{6F8F7F73-8ACE-4347-9418-CE1215708645}" type="parTrans" cxnId="{80749458-31C4-44C0-B45A-979E8E290600}">
      <dgm:prSet/>
      <dgm:spPr/>
      <dgm:t>
        <a:bodyPr/>
        <a:lstStyle/>
        <a:p>
          <a:endParaRPr lang="en-US"/>
        </a:p>
      </dgm:t>
    </dgm:pt>
    <dgm:pt modelId="{23CA94E5-963F-4742-A259-24975D0FE2D9}" type="sibTrans" cxnId="{80749458-31C4-44C0-B45A-979E8E290600}">
      <dgm:prSet/>
      <dgm:spPr/>
      <dgm:t>
        <a:bodyPr/>
        <a:lstStyle/>
        <a:p>
          <a:endParaRPr lang="en-US"/>
        </a:p>
      </dgm:t>
    </dgm:pt>
    <dgm:pt modelId="{7EE4CAD7-8A89-49A5-B292-8163F8B688B4}">
      <dgm:prSet custT="1"/>
      <dgm:spPr/>
      <dgm:t>
        <a:bodyPr/>
        <a:lstStyle/>
        <a:p>
          <a:pPr>
            <a:lnSpc>
              <a:spcPct val="100000"/>
            </a:lnSpc>
          </a:pPr>
          <a:r>
            <a:rPr lang="en-US" sz="1400" dirty="0">
              <a:latin typeface="Aptos" panose="020B0004020202020204" pitchFamily="34" charset="0"/>
            </a:rPr>
            <a:t>Well managed &amp; low complexity foundation reduces availability and access risks.</a:t>
          </a:r>
        </a:p>
      </dgm:t>
    </dgm:pt>
    <dgm:pt modelId="{D48224ED-A7B0-4973-9DC6-4815259C8F47}" type="parTrans" cxnId="{60B07BBA-4BCF-40EA-9B06-F52E17F1C71A}">
      <dgm:prSet/>
      <dgm:spPr/>
      <dgm:t>
        <a:bodyPr/>
        <a:lstStyle/>
        <a:p>
          <a:endParaRPr lang="en-US"/>
        </a:p>
      </dgm:t>
    </dgm:pt>
    <dgm:pt modelId="{E7D92CBF-B558-4EE8-B462-76EFC80D774B}" type="sibTrans" cxnId="{60B07BBA-4BCF-40EA-9B06-F52E17F1C71A}">
      <dgm:prSet/>
      <dgm:spPr/>
      <dgm:t>
        <a:bodyPr/>
        <a:lstStyle/>
        <a:p>
          <a:endParaRPr lang="en-US"/>
        </a:p>
      </dgm:t>
    </dgm:pt>
    <dgm:pt modelId="{95499A90-D4E6-4538-9BF9-1CAB2D9DE87F}">
      <dgm:prSet/>
      <dgm:spPr/>
      <dgm:t>
        <a:bodyPr/>
        <a:lstStyle/>
        <a:p>
          <a:pPr>
            <a:lnSpc>
              <a:spcPct val="100000"/>
            </a:lnSpc>
            <a:defRPr b="1"/>
          </a:pPr>
          <a:r>
            <a:rPr lang="en-US" b="1" i="0" dirty="0">
              <a:latin typeface="Aptos" panose="020B0004020202020204" pitchFamily="34" charset="0"/>
            </a:rPr>
            <a:t>Standardize on SAP</a:t>
          </a:r>
          <a:endParaRPr lang="en-US" b="1" dirty="0">
            <a:latin typeface="Aptos" panose="020B0004020202020204" pitchFamily="34" charset="0"/>
          </a:endParaRPr>
        </a:p>
      </dgm:t>
    </dgm:pt>
    <dgm:pt modelId="{EABC37E2-618B-4B19-B557-24E29E2B019F}" type="parTrans" cxnId="{7697FB5B-A02A-4733-9570-2C27F1CC069F}">
      <dgm:prSet/>
      <dgm:spPr/>
      <dgm:t>
        <a:bodyPr/>
        <a:lstStyle/>
        <a:p>
          <a:endParaRPr lang="en-US"/>
        </a:p>
      </dgm:t>
    </dgm:pt>
    <dgm:pt modelId="{59697396-862A-45BF-8D3F-767FC6002E10}" type="sibTrans" cxnId="{7697FB5B-A02A-4733-9570-2C27F1CC069F}">
      <dgm:prSet/>
      <dgm:spPr/>
      <dgm:t>
        <a:bodyPr/>
        <a:lstStyle/>
        <a:p>
          <a:endParaRPr lang="en-US"/>
        </a:p>
      </dgm:t>
    </dgm:pt>
    <dgm:pt modelId="{4B70094D-A461-4D70-8847-6052C0DC5AFD}">
      <dgm:prSet custT="1"/>
      <dgm:spPr/>
      <dgm:t>
        <a:bodyPr/>
        <a:lstStyle/>
        <a:p>
          <a:pPr>
            <a:lnSpc>
              <a:spcPct val="100000"/>
            </a:lnSpc>
          </a:pPr>
          <a:r>
            <a:rPr lang="en-US" sz="1400" dirty="0">
              <a:latin typeface="Aptos" panose="020B0004020202020204" pitchFamily="34" charset="0"/>
            </a:rPr>
            <a:t>Reduce data accuracy &amp; redundancy risks, improving data driven decision making for Big Data/Analytics.</a:t>
          </a:r>
        </a:p>
      </dgm:t>
    </dgm:pt>
    <dgm:pt modelId="{F97889F9-BA2F-43CB-906C-C1769C682A1D}" type="parTrans" cxnId="{DB569248-D3F4-4A5F-9549-3FE08B833EA1}">
      <dgm:prSet/>
      <dgm:spPr/>
      <dgm:t>
        <a:bodyPr/>
        <a:lstStyle/>
        <a:p>
          <a:endParaRPr lang="en-US"/>
        </a:p>
      </dgm:t>
    </dgm:pt>
    <dgm:pt modelId="{211A7DA3-B155-43F1-A189-B43EFF7EECF1}" type="sibTrans" cxnId="{DB569248-D3F4-4A5F-9549-3FE08B833EA1}">
      <dgm:prSet/>
      <dgm:spPr/>
      <dgm:t>
        <a:bodyPr/>
        <a:lstStyle/>
        <a:p>
          <a:endParaRPr lang="en-US"/>
        </a:p>
      </dgm:t>
    </dgm:pt>
    <dgm:pt modelId="{2C3F32C7-82AC-4741-B288-A8A7FF21D8F1}">
      <dgm:prSet/>
      <dgm:spPr/>
      <dgm:t>
        <a:bodyPr/>
        <a:lstStyle/>
        <a:p>
          <a:pPr>
            <a:lnSpc>
              <a:spcPct val="100000"/>
            </a:lnSpc>
            <a:defRPr b="1"/>
          </a:pPr>
          <a:r>
            <a:rPr lang="en-US" dirty="0">
              <a:latin typeface="Aptos" panose="020B0004020202020204" pitchFamily="34" charset="0"/>
            </a:rPr>
            <a:t>Organizational Change Management Program </a:t>
          </a:r>
        </a:p>
      </dgm:t>
    </dgm:pt>
    <dgm:pt modelId="{94834CA8-17A9-489F-A605-25CA621FC364}" type="parTrans" cxnId="{C3560D67-D534-46EF-BD72-1A7CAA944CA5}">
      <dgm:prSet/>
      <dgm:spPr/>
      <dgm:t>
        <a:bodyPr/>
        <a:lstStyle/>
        <a:p>
          <a:endParaRPr lang="en-US"/>
        </a:p>
      </dgm:t>
    </dgm:pt>
    <dgm:pt modelId="{C4E95EAF-71EB-4287-8B3D-78AD0DFFF6C3}" type="sibTrans" cxnId="{C3560D67-D534-46EF-BD72-1A7CAA944CA5}">
      <dgm:prSet/>
      <dgm:spPr/>
      <dgm:t>
        <a:bodyPr/>
        <a:lstStyle/>
        <a:p>
          <a:endParaRPr lang="en-US"/>
        </a:p>
      </dgm:t>
    </dgm:pt>
    <dgm:pt modelId="{756B1D60-2206-4A8A-9644-EC1C850D524D}">
      <dgm:prSet custT="1"/>
      <dgm:spPr/>
      <dgm:t>
        <a:bodyPr/>
        <a:lstStyle/>
        <a:p>
          <a:pPr>
            <a:lnSpc>
              <a:spcPct val="100000"/>
            </a:lnSpc>
          </a:pPr>
          <a:r>
            <a:rPr lang="en-US" sz="1400" dirty="0">
              <a:latin typeface="Aptos" panose="020B0004020202020204" pitchFamily="34" charset="0"/>
            </a:rPr>
            <a:t>Increase adoption across Asia &amp; Latin America</a:t>
          </a:r>
          <a:endParaRPr lang="en-US" sz="1400" b="0" i="0" dirty="0">
            <a:latin typeface="Aptos" panose="020B0004020202020204" pitchFamily="34" charset="0"/>
          </a:endParaRPr>
        </a:p>
        <a:p>
          <a:pPr>
            <a:lnSpc>
              <a:spcPct val="100000"/>
            </a:lnSpc>
          </a:pPr>
          <a:r>
            <a:rPr lang="en-US" sz="1400" b="0" i="0" dirty="0">
              <a:latin typeface="Aptos" panose="020B0004020202020204" pitchFamily="34" charset="0"/>
            </a:rPr>
            <a:t>Assist CMO transition </a:t>
          </a:r>
          <a:r>
            <a:rPr lang="en-US" sz="1400" dirty="0">
              <a:latin typeface="Aptos" panose="020B0004020202020204" pitchFamily="34" charset="0"/>
            </a:rPr>
            <a:t>from Salesforce to SAP </a:t>
          </a:r>
        </a:p>
      </dgm:t>
    </dgm:pt>
    <dgm:pt modelId="{F53F12A7-C098-4ADE-B89D-0C3E767F07ED}" type="parTrans" cxnId="{0CC089D7-D297-47B5-B814-69C5E669AE1B}">
      <dgm:prSet/>
      <dgm:spPr/>
      <dgm:t>
        <a:bodyPr/>
        <a:lstStyle/>
        <a:p>
          <a:endParaRPr lang="en-US"/>
        </a:p>
      </dgm:t>
    </dgm:pt>
    <dgm:pt modelId="{60413EA4-4761-4334-A274-B67176AF8134}" type="sibTrans" cxnId="{0CC089D7-D297-47B5-B814-69C5E669AE1B}">
      <dgm:prSet/>
      <dgm:spPr/>
      <dgm:t>
        <a:bodyPr/>
        <a:lstStyle/>
        <a:p>
          <a:endParaRPr lang="en-US"/>
        </a:p>
      </dgm:t>
    </dgm:pt>
    <dgm:pt modelId="{6A1DA71C-42A9-4A91-9F23-3C17D8E6A159}" type="pres">
      <dgm:prSet presAssocID="{057BD0DA-D4BD-4872-9F0B-2F7C68D16F65}" presName="root" presStyleCnt="0">
        <dgm:presLayoutVars>
          <dgm:dir/>
          <dgm:resizeHandles val="exact"/>
        </dgm:presLayoutVars>
      </dgm:prSet>
      <dgm:spPr/>
    </dgm:pt>
    <dgm:pt modelId="{0269B98D-4A8B-4C87-B73E-B75E527EF77B}" type="pres">
      <dgm:prSet presAssocID="{D18DC52C-F93B-4D41-B969-B2D2426610CF}" presName="compNode" presStyleCnt="0"/>
      <dgm:spPr/>
    </dgm:pt>
    <dgm:pt modelId="{ED1A1A0D-1930-4D40-80BE-81072B219FE5}" type="pres">
      <dgm:prSet presAssocID="{D18DC52C-F93B-4D41-B969-B2D2426610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C60C87D7-5B03-492C-8C5B-D750FD831726}" type="pres">
      <dgm:prSet presAssocID="{D18DC52C-F93B-4D41-B969-B2D2426610CF}" presName="iconSpace" presStyleCnt="0"/>
      <dgm:spPr/>
    </dgm:pt>
    <dgm:pt modelId="{C78F0B21-28F9-47D8-B213-7F8F3C1AB222}" type="pres">
      <dgm:prSet presAssocID="{D18DC52C-F93B-4D41-B969-B2D2426610CF}" presName="parTx" presStyleLbl="revTx" presStyleIdx="0" presStyleCnt="8">
        <dgm:presLayoutVars>
          <dgm:chMax val="0"/>
          <dgm:chPref val="0"/>
        </dgm:presLayoutVars>
      </dgm:prSet>
      <dgm:spPr/>
    </dgm:pt>
    <dgm:pt modelId="{73DBF0D2-FE29-4214-9687-C87E95CB2EB8}" type="pres">
      <dgm:prSet presAssocID="{D18DC52C-F93B-4D41-B969-B2D2426610CF}" presName="txSpace" presStyleCnt="0"/>
      <dgm:spPr/>
    </dgm:pt>
    <dgm:pt modelId="{E2D33224-6A94-4813-87E2-0C6D246E9495}" type="pres">
      <dgm:prSet presAssocID="{D18DC52C-F93B-4D41-B969-B2D2426610CF}" presName="desTx" presStyleLbl="revTx" presStyleIdx="1" presStyleCnt="8" custLinFactNeighborX="-20" custLinFactNeighborY="10047">
        <dgm:presLayoutVars/>
      </dgm:prSet>
      <dgm:spPr/>
    </dgm:pt>
    <dgm:pt modelId="{1644D244-6D3F-4F08-BCC2-49D9B5DD8B03}" type="pres">
      <dgm:prSet presAssocID="{F03BC7FE-E161-4045-B6FE-196FB3858575}" presName="sibTrans" presStyleCnt="0"/>
      <dgm:spPr/>
    </dgm:pt>
    <dgm:pt modelId="{B87B3CDF-FE60-4DD1-812A-9650FB84CF7C}" type="pres">
      <dgm:prSet presAssocID="{78079E67-6995-498B-8CCA-472484F08DFE}" presName="compNode" presStyleCnt="0"/>
      <dgm:spPr/>
    </dgm:pt>
    <dgm:pt modelId="{C694FE5E-F488-4350-870C-EDCF853C633C}" type="pres">
      <dgm:prSet presAssocID="{78079E67-6995-498B-8CCA-472484F08DFE}" presName="iconRect" presStyleLbl="node1" presStyleIdx="1" presStyleCnt="4"/>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eckmark"/>
        </a:ext>
      </dgm:extLst>
    </dgm:pt>
    <dgm:pt modelId="{EBA6E9BF-7AFA-4758-809C-CB8D3D829234}" type="pres">
      <dgm:prSet presAssocID="{78079E67-6995-498B-8CCA-472484F08DFE}" presName="iconSpace" presStyleCnt="0"/>
      <dgm:spPr/>
    </dgm:pt>
    <dgm:pt modelId="{83F7AFAA-E623-471D-B53A-DE280A13D4E8}" type="pres">
      <dgm:prSet presAssocID="{78079E67-6995-498B-8CCA-472484F08DFE}" presName="parTx" presStyleLbl="revTx" presStyleIdx="2" presStyleCnt="8">
        <dgm:presLayoutVars>
          <dgm:chMax val="0"/>
          <dgm:chPref val="0"/>
        </dgm:presLayoutVars>
      </dgm:prSet>
      <dgm:spPr/>
    </dgm:pt>
    <dgm:pt modelId="{38A64A25-43F6-4CDD-9924-DC83655E3187}" type="pres">
      <dgm:prSet presAssocID="{78079E67-6995-498B-8CCA-472484F08DFE}" presName="txSpace" presStyleCnt="0"/>
      <dgm:spPr/>
    </dgm:pt>
    <dgm:pt modelId="{0B9ABEF0-6744-4DA6-A27F-8C1A1577D6C8}" type="pres">
      <dgm:prSet presAssocID="{78079E67-6995-498B-8CCA-472484F08DFE}" presName="desTx" presStyleLbl="revTx" presStyleIdx="3" presStyleCnt="8" custLinFactNeighborY="10047">
        <dgm:presLayoutVars/>
      </dgm:prSet>
      <dgm:spPr/>
    </dgm:pt>
    <dgm:pt modelId="{F28685FA-308C-470C-94FB-55717306035B}" type="pres">
      <dgm:prSet presAssocID="{23CA94E5-963F-4742-A259-24975D0FE2D9}" presName="sibTrans" presStyleCnt="0"/>
      <dgm:spPr/>
    </dgm:pt>
    <dgm:pt modelId="{F7522751-0856-45BD-859B-DEEC1BA1C08B}" type="pres">
      <dgm:prSet presAssocID="{95499A90-D4E6-4538-9BF9-1CAB2D9DE87F}" presName="compNode" presStyleCnt="0"/>
      <dgm:spPr/>
    </dgm:pt>
    <dgm:pt modelId="{D8BEEAC8-042E-45F8-A4A7-E56B44C92418}" type="pres">
      <dgm:prSet presAssocID="{95499A90-D4E6-4538-9BF9-1CAB2D9DE8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07F42C4C-369A-4E0C-91A3-304C50BBD997}" type="pres">
      <dgm:prSet presAssocID="{95499A90-D4E6-4538-9BF9-1CAB2D9DE87F}" presName="iconSpace" presStyleCnt="0"/>
      <dgm:spPr/>
    </dgm:pt>
    <dgm:pt modelId="{85DFDEE3-FAEB-4FDE-86DF-055F8063136D}" type="pres">
      <dgm:prSet presAssocID="{95499A90-D4E6-4538-9BF9-1CAB2D9DE87F}" presName="parTx" presStyleLbl="revTx" presStyleIdx="4" presStyleCnt="8">
        <dgm:presLayoutVars>
          <dgm:chMax val="0"/>
          <dgm:chPref val="0"/>
        </dgm:presLayoutVars>
      </dgm:prSet>
      <dgm:spPr/>
    </dgm:pt>
    <dgm:pt modelId="{5D696ED5-365F-4A9E-8AAF-184256821460}" type="pres">
      <dgm:prSet presAssocID="{95499A90-D4E6-4538-9BF9-1CAB2D9DE87F}" presName="txSpace" presStyleCnt="0"/>
      <dgm:spPr/>
    </dgm:pt>
    <dgm:pt modelId="{A325E105-AA30-46AE-A7B8-682BA12C0E12}" type="pres">
      <dgm:prSet presAssocID="{95499A90-D4E6-4538-9BF9-1CAB2D9DE87F}" presName="desTx" presStyleLbl="revTx" presStyleIdx="5" presStyleCnt="8" custLinFactNeighborX="0" custLinFactNeighborY="9384">
        <dgm:presLayoutVars/>
      </dgm:prSet>
      <dgm:spPr/>
    </dgm:pt>
    <dgm:pt modelId="{4592DD8E-19DD-4E38-9614-61AA4D2D5DF7}" type="pres">
      <dgm:prSet presAssocID="{59697396-862A-45BF-8D3F-767FC6002E10}" presName="sibTrans" presStyleCnt="0"/>
      <dgm:spPr/>
    </dgm:pt>
    <dgm:pt modelId="{7BF73E85-49A9-4167-8B83-581FEBDEFDDC}" type="pres">
      <dgm:prSet presAssocID="{2C3F32C7-82AC-4741-B288-A8A7FF21D8F1}" presName="compNode" presStyleCnt="0"/>
      <dgm:spPr/>
    </dgm:pt>
    <dgm:pt modelId="{7A743AE9-CF93-4364-B474-D82B92214AA7}" type="pres">
      <dgm:prSet presAssocID="{2C3F32C7-82AC-4741-B288-A8A7FF21D8F1}"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usiness Growth with solid fill"/>
        </a:ext>
      </dgm:extLst>
    </dgm:pt>
    <dgm:pt modelId="{77DDB673-DE2A-427F-8F28-39C519BE678D}" type="pres">
      <dgm:prSet presAssocID="{2C3F32C7-82AC-4741-B288-A8A7FF21D8F1}" presName="iconSpace" presStyleCnt="0"/>
      <dgm:spPr/>
    </dgm:pt>
    <dgm:pt modelId="{B89A95F4-4CA5-420F-A45C-0F9AFBD6AED5}" type="pres">
      <dgm:prSet presAssocID="{2C3F32C7-82AC-4741-B288-A8A7FF21D8F1}" presName="parTx" presStyleLbl="revTx" presStyleIdx="6" presStyleCnt="8">
        <dgm:presLayoutVars>
          <dgm:chMax val="0"/>
          <dgm:chPref val="0"/>
        </dgm:presLayoutVars>
      </dgm:prSet>
      <dgm:spPr/>
    </dgm:pt>
    <dgm:pt modelId="{191CC521-01B1-4AAB-89FD-D9AD352F033B}" type="pres">
      <dgm:prSet presAssocID="{2C3F32C7-82AC-4741-B288-A8A7FF21D8F1}" presName="txSpace" presStyleCnt="0"/>
      <dgm:spPr/>
    </dgm:pt>
    <dgm:pt modelId="{6E354887-7284-4C45-B36B-8AC9A7C87E21}" type="pres">
      <dgm:prSet presAssocID="{2C3F32C7-82AC-4741-B288-A8A7FF21D8F1}" presName="desTx" presStyleLbl="revTx" presStyleIdx="7" presStyleCnt="8" custLinFactNeighborX="20" custLinFactNeighborY="9164">
        <dgm:presLayoutVars/>
      </dgm:prSet>
      <dgm:spPr/>
    </dgm:pt>
  </dgm:ptLst>
  <dgm:cxnLst>
    <dgm:cxn modelId="{F8472D1B-5E4F-4F96-B52B-4A998B71659F}" srcId="{057BD0DA-D4BD-4872-9F0B-2F7C68D16F65}" destId="{D18DC52C-F93B-4D41-B969-B2D2426610CF}" srcOrd="0" destOrd="0" parTransId="{111DE4BF-4140-4988-BA38-DEA842B5AEF7}" sibTransId="{F03BC7FE-E161-4045-B6FE-196FB3858575}"/>
    <dgm:cxn modelId="{9F4C2B3B-2E18-4442-9A2D-140CA8CAEE34}" type="presOf" srcId="{3D437457-A1F0-4E04-A967-1FA3F9384049}" destId="{E2D33224-6A94-4813-87E2-0C6D246E9495}" srcOrd="0" destOrd="0" presId="urn:microsoft.com/office/officeart/2018/5/layout/CenteredIconLabelDescriptionList"/>
    <dgm:cxn modelId="{7697FB5B-A02A-4733-9570-2C27F1CC069F}" srcId="{057BD0DA-D4BD-4872-9F0B-2F7C68D16F65}" destId="{95499A90-D4E6-4538-9BF9-1CAB2D9DE87F}" srcOrd="2" destOrd="0" parTransId="{EABC37E2-618B-4B19-B557-24E29E2B019F}" sibTransId="{59697396-862A-45BF-8D3F-767FC6002E10}"/>
    <dgm:cxn modelId="{FCE3FE42-A54C-4DC6-B0CA-E563F4516178}" type="presOf" srcId="{D18DC52C-F93B-4D41-B969-B2D2426610CF}" destId="{C78F0B21-28F9-47D8-B213-7F8F3C1AB222}" srcOrd="0" destOrd="0" presId="urn:microsoft.com/office/officeart/2018/5/layout/CenteredIconLabelDescriptionList"/>
    <dgm:cxn modelId="{C3560D67-D534-46EF-BD72-1A7CAA944CA5}" srcId="{057BD0DA-D4BD-4872-9F0B-2F7C68D16F65}" destId="{2C3F32C7-82AC-4741-B288-A8A7FF21D8F1}" srcOrd="3" destOrd="0" parTransId="{94834CA8-17A9-489F-A605-25CA621FC364}" sibTransId="{C4E95EAF-71EB-4287-8B3D-78AD0DFFF6C3}"/>
    <dgm:cxn modelId="{DB569248-D3F4-4A5F-9549-3FE08B833EA1}" srcId="{95499A90-D4E6-4538-9BF9-1CAB2D9DE87F}" destId="{4B70094D-A461-4D70-8847-6052C0DC5AFD}" srcOrd="0" destOrd="0" parTransId="{F97889F9-BA2F-43CB-906C-C1769C682A1D}" sibTransId="{211A7DA3-B155-43F1-A189-B43EFF7EECF1}"/>
    <dgm:cxn modelId="{16E5D554-C401-4A35-820A-956A99C91526}" type="presOf" srcId="{756B1D60-2206-4A8A-9644-EC1C850D524D}" destId="{6E354887-7284-4C45-B36B-8AC9A7C87E21}" srcOrd="0" destOrd="0" presId="urn:microsoft.com/office/officeart/2018/5/layout/CenteredIconLabelDescriptionList"/>
    <dgm:cxn modelId="{80749458-31C4-44C0-B45A-979E8E290600}" srcId="{057BD0DA-D4BD-4872-9F0B-2F7C68D16F65}" destId="{78079E67-6995-498B-8CCA-472484F08DFE}" srcOrd="1" destOrd="0" parTransId="{6F8F7F73-8ACE-4347-9418-CE1215708645}" sibTransId="{23CA94E5-963F-4742-A259-24975D0FE2D9}"/>
    <dgm:cxn modelId="{261FA77D-929D-4425-BCEF-7E36895E0735}" type="presOf" srcId="{7EE4CAD7-8A89-49A5-B292-8163F8B688B4}" destId="{0B9ABEF0-6744-4DA6-A27F-8C1A1577D6C8}" srcOrd="0" destOrd="0" presId="urn:microsoft.com/office/officeart/2018/5/layout/CenteredIconLabelDescriptionList"/>
    <dgm:cxn modelId="{0E661291-E6AB-44D8-AC67-FE77D788AE98}" type="presOf" srcId="{4B70094D-A461-4D70-8847-6052C0DC5AFD}" destId="{A325E105-AA30-46AE-A7B8-682BA12C0E12}" srcOrd="0" destOrd="0" presId="urn:microsoft.com/office/officeart/2018/5/layout/CenteredIconLabelDescriptionList"/>
    <dgm:cxn modelId="{3BA72BA5-38DD-4CFE-AE7E-54AEE738A6D9}" type="presOf" srcId="{2C3F32C7-82AC-4741-B288-A8A7FF21D8F1}" destId="{B89A95F4-4CA5-420F-A45C-0F9AFBD6AED5}" srcOrd="0" destOrd="0" presId="urn:microsoft.com/office/officeart/2018/5/layout/CenteredIconLabelDescriptionList"/>
    <dgm:cxn modelId="{1CBC8CA5-4648-4E3C-8BAC-7D394AE38B46}" srcId="{D18DC52C-F93B-4D41-B969-B2D2426610CF}" destId="{3D437457-A1F0-4E04-A967-1FA3F9384049}" srcOrd="0" destOrd="0" parTransId="{8998F609-944C-46BF-B72C-24127CECD751}" sibTransId="{96015682-3F3C-4BFF-B861-E31D5E83B86A}"/>
    <dgm:cxn modelId="{4EAA56B7-B427-4FF2-8997-DCB6B5DC95CD}" type="presOf" srcId="{057BD0DA-D4BD-4872-9F0B-2F7C68D16F65}" destId="{6A1DA71C-42A9-4A91-9F23-3C17D8E6A159}" srcOrd="0" destOrd="0" presId="urn:microsoft.com/office/officeart/2018/5/layout/CenteredIconLabelDescriptionList"/>
    <dgm:cxn modelId="{60B07BBA-4BCF-40EA-9B06-F52E17F1C71A}" srcId="{78079E67-6995-498B-8CCA-472484F08DFE}" destId="{7EE4CAD7-8A89-49A5-B292-8163F8B688B4}" srcOrd="0" destOrd="0" parTransId="{D48224ED-A7B0-4973-9DC6-4815259C8F47}" sibTransId="{E7D92CBF-B558-4EE8-B462-76EFC80D774B}"/>
    <dgm:cxn modelId="{51BD61C5-820A-4B68-A82B-7926BBF848C2}" type="presOf" srcId="{95499A90-D4E6-4538-9BF9-1CAB2D9DE87F}" destId="{85DFDEE3-FAEB-4FDE-86DF-055F8063136D}" srcOrd="0" destOrd="0" presId="urn:microsoft.com/office/officeart/2018/5/layout/CenteredIconLabelDescriptionList"/>
    <dgm:cxn modelId="{CB10A9CD-2839-4C76-9915-542D435E7A8B}" type="presOf" srcId="{78079E67-6995-498B-8CCA-472484F08DFE}" destId="{83F7AFAA-E623-471D-B53A-DE280A13D4E8}" srcOrd="0" destOrd="0" presId="urn:microsoft.com/office/officeart/2018/5/layout/CenteredIconLabelDescriptionList"/>
    <dgm:cxn modelId="{0CC089D7-D297-47B5-B814-69C5E669AE1B}" srcId="{2C3F32C7-82AC-4741-B288-A8A7FF21D8F1}" destId="{756B1D60-2206-4A8A-9644-EC1C850D524D}" srcOrd="0" destOrd="0" parTransId="{F53F12A7-C098-4ADE-B89D-0C3E767F07ED}" sibTransId="{60413EA4-4761-4334-A274-B67176AF8134}"/>
    <dgm:cxn modelId="{4057BAB5-62C0-4977-A78C-F95C5C847B31}" type="presParOf" srcId="{6A1DA71C-42A9-4A91-9F23-3C17D8E6A159}" destId="{0269B98D-4A8B-4C87-B73E-B75E527EF77B}" srcOrd="0" destOrd="0" presId="urn:microsoft.com/office/officeart/2018/5/layout/CenteredIconLabelDescriptionList"/>
    <dgm:cxn modelId="{D4E8A437-7940-47AC-8AF9-1093BB946984}" type="presParOf" srcId="{0269B98D-4A8B-4C87-B73E-B75E527EF77B}" destId="{ED1A1A0D-1930-4D40-80BE-81072B219FE5}" srcOrd="0" destOrd="0" presId="urn:microsoft.com/office/officeart/2018/5/layout/CenteredIconLabelDescriptionList"/>
    <dgm:cxn modelId="{7B15A087-1402-4BCB-B88F-4782CA5D234C}" type="presParOf" srcId="{0269B98D-4A8B-4C87-B73E-B75E527EF77B}" destId="{C60C87D7-5B03-492C-8C5B-D750FD831726}" srcOrd="1" destOrd="0" presId="urn:microsoft.com/office/officeart/2018/5/layout/CenteredIconLabelDescriptionList"/>
    <dgm:cxn modelId="{C5DF04DC-67D8-4418-9F7E-A81E6D54A401}" type="presParOf" srcId="{0269B98D-4A8B-4C87-B73E-B75E527EF77B}" destId="{C78F0B21-28F9-47D8-B213-7F8F3C1AB222}" srcOrd="2" destOrd="0" presId="urn:microsoft.com/office/officeart/2018/5/layout/CenteredIconLabelDescriptionList"/>
    <dgm:cxn modelId="{99357DDF-3405-4C1F-91B3-84EB04045D92}" type="presParOf" srcId="{0269B98D-4A8B-4C87-B73E-B75E527EF77B}" destId="{73DBF0D2-FE29-4214-9687-C87E95CB2EB8}" srcOrd="3" destOrd="0" presId="urn:microsoft.com/office/officeart/2018/5/layout/CenteredIconLabelDescriptionList"/>
    <dgm:cxn modelId="{61A7AB3A-1B8D-4B8D-A4CC-EE852F85FCC3}" type="presParOf" srcId="{0269B98D-4A8B-4C87-B73E-B75E527EF77B}" destId="{E2D33224-6A94-4813-87E2-0C6D246E9495}" srcOrd="4" destOrd="0" presId="urn:microsoft.com/office/officeart/2018/5/layout/CenteredIconLabelDescriptionList"/>
    <dgm:cxn modelId="{6EE4F8DD-D632-4764-BD49-8DCEF2575A6A}" type="presParOf" srcId="{6A1DA71C-42A9-4A91-9F23-3C17D8E6A159}" destId="{1644D244-6D3F-4F08-BCC2-49D9B5DD8B03}" srcOrd="1" destOrd="0" presId="urn:microsoft.com/office/officeart/2018/5/layout/CenteredIconLabelDescriptionList"/>
    <dgm:cxn modelId="{F1CA7178-5C4C-45E7-AFF3-4CD0FD7E9F7A}" type="presParOf" srcId="{6A1DA71C-42A9-4A91-9F23-3C17D8E6A159}" destId="{B87B3CDF-FE60-4DD1-812A-9650FB84CF7C}" srcOrd="2" destOrd="0" presId="urn:microsoft.com/office/officeart/2018/5/layout/CenteredIconLabelDescriptionList"/>
    <dgm:cxn modelId="{2CB68DDB-FAD7-4158-A9E6-1D6487A0FBF0}" type="presParOf" srcId="{B87B3CDF-FE60-4DD1-812A-9650FB84CF7C}" destId="{C694FE5E-F488-4350-870C-EDCF853C633C}" srcOrd="0" destOrd="0" presId="urn:microsoft.com/office/officeart/2018/5/layout/CenteredIconLabelDescriptionList"/>
    <dgm:cxn modelId="{C54B83A6-D78B-4B64-AF2B-1F929ADD1573}" type="presParOf" srcId="{B87B3CDF-FE60-4DD1-812A-9650FB84CF7C}" destId="{EBA6E9BF-7AFA-4758-809C-CB8D3D829234}" srcOrd="1" destOrd="0" presId="urn:microsoft.com/office/officeart/2018/5/layout/CenteredIconLabelDescriptionList"/>
    <dgm:cxn modelId="{7C7AE7FC-2DF1-4C83-B8D6-23D61FAECCEA}" type="presParOf" srcId="{B87B3CDF-FE60-4DD1-812A-9650FB84CF7C}" destId="{83F7AFAA-E623-471D-B53A-DE280A13D4E8}" srcOrd="2" destOrd="0" presId="urn:microsoft.com/office/officeart/2018/5/layout/CenteredIconLabelDescriptionList"/>
    <dgm:cxn modelId="{648F357E-CBF9-4447-AA34-82956975810A}" type="presParOf" srcId="{B87B3CDF-FE60-4DD1-812A-9650FB84CF7C}" destId="{38A64A25-43F6-4CDD-9924-DC83655E3187}" srcOrd="3" destOrd="0" presId="urn:microsoft.com/office/officeart/2018/5/layout/CenteredIconLabelDescriptionList"/>
    <dgm:cxn modelId="{420466D8-F70B-47C8-89BD-4C0053C5A6D6}" type="presParOf" srcId="{B87B3CDF-FE60-4DD1-812A-9650FB84CF7C}" destId="{0B9ABEF0-6744-4DA6-A27F-8C1A1577D6C8}" srcOrd="4" destOrd="0" presId="urn:microsoft.com/office/officeart/2018/5/layout/CenteredIconLabelDescriptionList"/>
    <dgm:cxn modelId="{11D30C21-8F89-4A69-9D0A-C921C70F3A90}" type="presParOf" srcId="{6A1DA71C-42A9-4A91-9F23-3C17D8E6A159}" destId="{F28685FA-308C-470C-94FB-55717306035B}" srcOrd="3" destOrd="0" presId="urn:microsoft.com/office/officeart/2018/5/layout/CenteredIconLabelDescriptionList"/>
    <dgm:cxn modelId="{897BF94B-3159-47C9-852F-40B93ECCE04D}" type="presParOf" srcId="{6A1DA71C-42A9-4A91-9F23-3C17D8E6A159}" destId="{F7522751-0856-45BD-859B-DEEC1BA1C08B}" srcOrd="4" destOrd="0" presId="urn:microsoft.com/office/officeart/2018/5/layout/CenteredIconLabelDescriptionList"/>
    <dgm:cxn modelId="{3D3C2DA1-AC91-454F-A46E-5D8A006F8881}" type="presParOf" srcId="{F7522751-0856-45BD-859B-DEEC1BA1C08B}" destId="{D8BEEAC8-042E-45F8-A4A7-E56B44C92418}" srcOrd="0" destOrd="0" presId="urn:microsoft.com/office/officeart/2018/5/layout/CenteredIconLabelDescriptionList"/>
    <dgm:cxn modelId="{BAE76BA3-5151-4A38-B6EB-A323F75CA7EC}" type="presParOf" srcId="{F7522751-0856-45BD-859B-DEEC1BA1C08B}" destId="{07F42C4C-369A-4E0C-91A3-304C50BBD997}" srcOrd="1" destOrd="0" presId="urn:microsoft.com/office/officeart/2018/5/layout/CenteredIconLabelDescriptionList"/>
    <dgm:cxn modelId="{A485FAB5-291A-4844-A71C-9F7A09808E04}" type="presParOf" srcId="{F7522751-0856-45BD-859B-DEEC1BA1C08B}" destId="{85DFDEE3-FAEB-4FDE-86DF-055F8063136D}" srcOrd="2" destOrd="0" presId="urn:microsoft.com/office/officeart/2018/5/layout/CenteredIconLabelDescriptionList"/>
    <dgm:cxn modelId="{1BC99AE0-E24D-4014-B31C-09F0F6848204}" type="presParOf" srcId="{F7522751-0856-45BD-859B-DEEC1BA1C08B}" destId="{5D696ED5-365F-4A9E-8AAF-184256821460}" srcOrd="3" destOrd="0" presId="urn:microsoft.com/office/officeart/2018/5/layout/CenteredIconLabelDescriptionList"/>
    <dgm:cxn modelId="{753C82E4-A6C8-42E0-9295-22DF870121D3}" type="presParOf" srcId="{F7522751-0856-45BD-859B-DEEC1BA1C08B}" destId="{A325E105-AA30-46AE-A7B8-682BA12C0E12}" srcOrd="4" destOrd="0" presId="urn:microsoft.com/office/officeart/2018/5/layout/CenteredIconLabelDescriptionList"/>
    <dgm:cxn modelId="{513AAEC6-10D0-43DF-B7B7-D64F7D64B0EF}" type="presParOf" srcId="{6A1DA71C-42A9-4A91-9F23-3C17D8E6A159}" destId="{4592DD8E-19DD-4E38-9614-61AA4D2D5DF7}" srcOrd="5" destOrd="0" presId="urn:microsoft.com/office/officeart/2018/5/layout/CenteredIconLabelDescriptionList"/>
    <dgm:cxn modelId="{2EDB9AC4-B5EC-41CC-A4B4-86CF3609546F}" type="presParOf" srcId="{6A1DA71C-42A9-4A91-9F23-3C17D8E6A159}" destId="{7BF73E85-49A9-4167-8B83-581FEBDEFDDC}" srcOrd="6" destOrd="0" presId="urn:microsoft.com/office/officeart/2018/5/layout/CenteredIconLabelDescriptionList"/>
    <dgm:cxn modelId="{5A93D445-479B-499A-ABA2-94C942658DD3}" type="presParOf" srcId="{7BF73E85-49A9-4167-8B83-581FEBDEFDDC}" destId="{7A743AE9-CF93-4364-B474-D82B92214AA7}" srcOrd="0" destOrd="0" presId="urn:microsoft.com/office/officeart/2018/5/layout/CenteredIconLabelDescriptionList"/>
    <dgm:cxn modelId="{DF015CAC-CC3A-4B0D-979E-2B48422D44E5}" type="presParOf" srcId="{7BF73E85-49A9-4167-8B83-581FEBDEFDDC}" destId="{77DDB673-DE2A-427F-8F28-39C519BE678D}" srcOrd="1" destOrd="0" presId="urn:microsoft.com/office/officeart/2018/5/layout/CenteredIconLabelDescriptionList"/>
    <dgm:cxn modelId="{F1C327DF-A969-48D3-AD54-2FB51B6774B6}" type="presParOf" srcId="{7BF73E85-49A9-4167-8B83-581FEBDEFDDC}" destId="{B89A95F4-4CA5-420F-A45C-0F9AFBD6AED5}" srcOrd="2" destOrd="0" presId="urn:microsoft.com/office/officeart/2018/5/layout/CenteredIconLabelDescriptionList"/>
    <dgm:cxn modelId="{A4AD1507-C8C1-49B4-B4CA-2FADA576DF5E}" type="presParOf" srcId="{7BF73E85-49A9-4167-8B83-581FEBDEFDDC}" destId="{191CC521-01B1-4AAB-89FD-D9AD352F033B}" srcOrd="3" destOrd="0" presId="urn:microsoft.com/office/officeart/2018/5/layout/CenteredIconLabelDescriptionList"/>
    <dgm:cxn modelId="{2183EE84-A7F4-4D6F-A5E7-28F2CC8C212D}" type="presParOf" srcId="{7BF73E85-49A9-4167-8B83-581FEBDEFDDC}" destId="{6E354887-7284-4C45-B36B-8AC9A7C87E2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7BD0DA-D4BD-4872-9F0B-2F7C68D16F6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18DC52C-F93B-4D41-B969-B2D2426610CF}">
      <dgm:prSet custT="1"/>
      <dgm:spPr/>
      <dgm:t>
        <a:bodyPr/>
        <a:lstStyle/>
        <a:p>
          <a:pPr>
            <a:lnSpc>
              <a:spcPct val="100000"/>
            </a:lnSpc>
            <a:defRPr b="1"/>
          </a:pPr>
          <a:r>
            <a:rPr lang="en-US" sz="1600" b="1" dirty="0">
              <a:latin typeface="Aptos" panose="020B0004020202020204" pitchFamily="34" charset="0"/>
            </a:rPr>
            <a:t>Vendor Management Program</a:t>
          </a:r>
        </a:p>
      </dgm:t>
    </dgm:pt>
    <dgm:pt modelId="{111DE4BF-4140-4988-BA38-DEA842B5AEF7}" type="parTrans" cxnId="{F8472D1B-5E4F-4F96-B52B-4A998B71659F}">
      <dgm:prSet/>
      <dgm:spPr/>
      <dgm:t>
        <a:bodyPr/>
        <a:lstStyle/>
        <a:p>
          <a:endParaRPr lang="en-US"/>
        </a:p>
      </dgm:t>
    </dgm:pt>
    <dgm:pt modelId="{F03BC7FE-E161-4045-B6FE-196FB3858575}" type="sibTrans" cxnId="{F8472D1B-5E4F-4F96-B52B-4A998B71659F}">
      <dgm:prSet/>
      <dgm:spPr/>
      <dgm:t>
        <a:bodyPr/>
        <a:lstStyle/>
        <a:p>
          <a:endParaRPr lang="en-US"/>
        </a:p>
      </dgm:t>
    </dgm:pt>
    <dgm:pt modelId="{3D437457-A1F0-4E04-A967-1FA3F9384049}">
      <dgm:prSet custT="1"/>
      <dgm:spPr/>
      <dgm:t>
        <a:bodyPr/>
        <a:lstStyle/>
        <a:p>
          <a:pPr>
            <a:lnSpc>
              <a:spcPct val="100000"/>
            </a:lnSpc>
          </a:pPr>
          <a:r>
            <a:rPr lang="en-US" sz="1400" dirty="0">
              <a:latin typeface="Aptos" panose="020B0004020202020204" pitchFamily="34" charset="0"/>
            </a:rPr>
            <a:t>Develop comprehensive vendor management governance program to address contracts, legal, compliance, financial risks. </a:t>
          </a:r>
          <a:endParaRPr lang="en-US" sz="1100" dirty="0"/>
        </a:p>
      </dgm:t>
    </dgm:pt>
    <dgm:pt modelId="{8998F609-944C-46BF-B72C-24127CECD751}" type="parTrans" cxnId="{1CBC8CA5-4648-4E3C-8BAC-7D394AE38B46}">
      <dgm:prSet/>
      <dgm:spPr/>
      <dgm:t>
        <a:bodyPr/>
        <a:lstStyle/>
        <a:p>
          <a:endParaRPr lang="en-US"/>
        </a:p>
      </dgm:t>
    </dgm:pt>
    <dgm:pt modelId="{96015682-3F3C-4BFF-B861-E31D5E83B86A}" type="sibTrans" cxnId="{1CBC8CA5-4648-4E3C-8BAC-7D394AE38B46}">
      <dgm:prSet/>
      <dgm:spPr/>
      <dgm:t>
        <a:bodyPr/>
        <a:lstStyle/>
        <a:p>
          <a:endParaRPr lang="en-US"/>
        </a:p>
      </dgm:t>
    </dgm:pt>
    <dgm:pt modelId="{78079E67-6995-498B-8CCA-472484F08DFE}">
      <dgm:prSet/>
      <dgm:spPr/>
      <dgm:t>
        <a:bodyPr/>
        <a:lstStyle/>
        <a:p>
          <a:pPr>
            <a:lnSpc>
              <a:spcPct val="100000"/>
            </a:lnSpc>
            <a:defRPr b="1"/>
          </a:pPr>
          <a:r>
            <a:rPr lang="en-US">
              <a:latin typeface="Aptos" panose="020B0004020202020204" pitchFamily="34" charset="0"/>
            </a:rPr>
            <a:t>Establish Enterprise Agreement (EA)</a:t>
          </a:r>
          <a:endParaRPr lang="en-US" dirty="0">
            <a:latin typeface="Aptos" panose="020B0004020202020204" pitchFamily="34" charset="0"/>
          </a:endParaRPr>
        </a:p>
      </dgm:t>
    </dgm:pt>
    <dgm:pt modelId="{6F8F7F73-8ACE-4347-9418-CE1215708645}" type="parTrans" cxnId="{80749458-31C4-44C0-B45A-979E8E290600}">
      <dgm:prSet/>
      <dgm:spPr/>
      <dgm:t>
        <a:bodyPr/>
        <a:lstStyle/>
        <a:p>
          <a:endParaRPr lang="en-US"/>
        </a:p>
      </dgm:t>
    </dgm:pt>
    <dgm:pt modelId="{23CA94E5-963F-4742-A259-24975D0FE2D9}" type="sibTrans" cxnId="{80749458-31C4-44C0-B45A-979E8E290600}">
      <dgm:prSet/>
      <dgm:spPr/>
      <dgm:t>
        <a:bodyPr/>
        <a:lstStyle/>
        <a:p>
          <a:endParaRPr lang="en-US"/>
        </a:p>
      </dgm:t>
    </dgm:pt>
    <dgm:pt modelId="{7EE4CAD7-8A89-49A5-B292-8163F8B688B4}">
      <dgm:prSet custT="1"/>
      <dgm:spPr/>
      <dgm:t>
        <a:bodyPr/>
        <a:lstStyle/>
        <a:p>
          <a:pPr>
            <a:lnSpc>
              <a:spcPct val="100000"/>
            </a:lnSpc>
          </a:pPr>
          <a:r>
            <a:rPr lang="en-US" sz="1400" dirty="0">
              <a:latin typeface="Aptos" panose="020B0004020202020204" pitchFamily="34" charset="0"/>
            </a:rPr>
            <a:t>Establish Enterprise Agreement with this vendor.</a:t>
          </a:r>
        </a:p>
        <a:p>
          <a:pPr>
            <a:lnSpc>
              <a:spcPct val="100000"/>
            </a:lnSpc>
          </a:pPr>
          <a:r>
            <a:rPr lang="en-US" sz="1400" dirty="0">
              <a:latin typeface="Aptos" panose="020B0004020202020204" pitchFamily="34" charset="0"/>
            </a:rPr>
            <a:t>Offers licensing flexibility, scalability, auditing, and true-up, managing &amp; mitigating the risk.</a:t>
          </a:r>
        </a:p>
      </dgm:t>
    </dgm:pt>
    <dgm:pt modelId="{D48224ED-A7B0-4973-9DC6-4815259C8F47}" type="parTrans" cxnId="{60B07BBA-4BCF-40EA-9B06-F52E17F1C71A}">
      <dgm:prSet/>
      <dgm:spPr/>
      <dgm:t>
        <a:bodyPr/>
        <a:lstStyle/>
        <a:p>
          <a:endParaRPr lang="en-US"/>
        </a:p>
      </dgm:t>
    </dgm:pt>
    <dgm:pt modelId="{E7D92CBF-B558-4EE8-B462-76EFC80D774B}" type="sibTrans" cxnId="{60B07BBA-4BCF-40EA-9B06-F52E17F1C71A}">
      <dgm:prSet/>
      <dgm:spPr/>
      <dgm:t>
        <a:bodyPr/>
        <a:lstStyle/>
        <a:p>
          <a:endParaRPr lang="en-US"/>
        </a:p>
      </dgm:t>
    </dgm:pt>
    <dgm:pt modelId="{95499A90-D4E6-4538-9BF9-1CAB2D9DE87F}">
      <dgm:prSet/>
      <dgm:spPr/>
      <dgm:t>
        <a:bodyPr/>
        <a:lstStyle/>
        <a:p>
          <a:pPr>
            <a:lnSpc>
              <a:spcPct val="100000"/>
            </a:lnSpc>
            <a:defRPr b="1"/>
          </a:pPr>
          <a:r>
            <a:rPr lang="en-US" b="1" i="0">
              <a:latin typeface="Aptos" panose="020B0004020202020204" pitchFamily="34" charset="0"/>
            </a:rPr>
            <a:t>Clear Roles &amp; Responsibilities</a:t>
          </a:r>
          <a:endParaRPr lang="en-US" b="1" dirty="0">
            <a:latin typeface="Aptos" panose="020B0004020202020204" pitchFamily="34" charset="0"/>
          </a:endParaRPr>
        </a:p>
      </dgm:t>
    </dgm:pt>
    <dgm:pt modelId="{EABC37E2-618B-4B19-B557-24E29E2B019F}" type="parTrans" cxnId="{7697FB5B-A02A-4733-9570-2C27F1CC069F}">
      <dgm:prSet/>
      <dgm:spPr/>
      <dgm:t>
        <a:bodyPr/>
        <a:lstStyle/>
        <a:p>
          <a:endParaRPr lang="en-US"/>
        </a:p>
      </dgm:t>
    </dgm:pt>
    <dgm:pt modelId="{59697396-862A-45BF-8D3F-767FC6002E10}" type="sibTrans" cxnId="{7697FB5B-A02A-4733-9570-2C27F1CC069F}">
      <dgm:prSet/>
      <dgm:spPr/>
      <dgm:t>
        <a:bodyPr/>
        <a:lstStyle/>
        <a:p>
          <a:endParaRPr lang="en-US"/>
        </a:p>
      </dgm:t>
    </dgm:pt>
    <dgm:pt modelId="{4B70094D-A461-4D70-8847-6052C0DC5AFD}">
      <dgm:prSet custT="1"/>
      <dgm:spPr/>
      <dgm:t>
        <a:bodyPr/>
        <a:lstStyle/>
        <a:p>
          <a:pPr>
            <a:lnSpc>
              <a:spcPct val="100000"/>
            </a:lnSpc>
          </a:pPr>
          <a:r>
            <a:rPr lang="en-US" sz="1400" dirty="0">
              <a:latin typeface="Aptos" panose="020B0004020202020204" pitchFamily="34" charset="0"/>
            </a:rPr>
            <a:t>Through vendor management program governance, establish RACI for licensing &amp; contract management. Train accordingly.</a:t>
          </a:r>
        </a:p>
        <a:p>
          <a:pPr>
            <a:lnSpc>
              <a:spcPct val="100000"/>
            </a:lnSpc>
          </a:pPr>
          <a:endParaRPr lang="en-US" sz="1400" dirty="0">
            <a:latin typeface="Aptos" panose="020B0004020202020204" pitchFamily="34" charset="0"/>
          </a:endParaRPr>
        </a:p>
      </dgm:t>
    </dgm:pt>
    <dgm:pt modelId="{F97889F9-BA2F-43CB-906C-C1769C682A1D}" type="parTrans" cxnId="{DB569248-D3F4-4A5F-9549-3FE08B833EA1}">
      <dgm:prSet/>
      <dgm:spPr/>
      <dgm:t>
        <a:bodyPr/>
        <a:lstStyle/>
        <a:p>
          <a:endParaRPr lang="en-US"/>
        </a:p>
      </dgm:t>
    </dgm:pt>
    <dgm:pt modelId="{211A7DA3-B155-43F1-A189-B43EFF7EECF1}" type="sibTrans" cxnId="{DB569248-D3F4-4A5F-9549-3FE08B833EA1}">
      <dgm:prSet/>
      <dgm:spPr/>
      <dgm:t>
        <a:bodyPr/>
        <a:lstStyle/>
        <a:p>
          <a:endParaRPr lang="en-US"/>
        </a:p>
      </dgm:t>
    </dgm:pt>
    <dgm:pt modelId="{756B1D60-2206-4A8A-9644-EC1C850D524D}">
      <dgm:prSet custT="1"/>
      <dgm:spPr/>
      <dgm:t>
        <a:bodyPr/>
        <a:lstStyle/>
        <a:p>
          <a:pPr>
            <a:lnSpc>
              <a:spcPct val="100000"/>
            </a:lnSpc>
          </a:pPr>
          <a:endParaRPr lang="en-US" sz="1400" dirty="0">
            <a:latin typeface="Aptos" panose="020B0004020202020204" pitchFamily="34" charset="0"/>
          </a:endParaRPr>
        </a:p>
      </dgm:t>
    </dgm:pt>
    <dgm:pt modelId="{F53F12A7-C098-4ADE-B89D-0C3E767F07ED}" type="parTrans" cxnId="{0CC089D7-D297-47B5-B814-69C5E669AE1B}">
      <dgm:prSet/>
      <dgm:spPr/>
      <dgm:t>
        <a:bodyPr/>
        <a:lstStyle/>
        <a:p>
          <a:endParaRPr lang="en-US"/>
        </a:p>
      </dgm:t>
    </dgm:pt>
    <dgm:pt modelId="{60413EA4-4761-4334-A274-B67176AF8134}" type="sibTrans" cxnId="{0CC089D7-D297-47B5-B814-69C5E669AE1B}">
      <dgm:prSet/>
      <dgm:spPr/>
      <dgm:t>
        <a:bodyPr/>
        <a:lstStyle/>
        <a:p>
          <a:endParaRPr lang="en-US"/>
        </a:p>
      </dgm:t>
    </dgm:pt>
    <dgm:pt modelId="{1858161F-F06B-46C2-8570-58FD62E3750E}" type="pres">
      <dgm:prSet presAssocID="{057BD0DA-D4BD-4872-9F0B-2F7C68D16F65}" presName="root" presStyleCnt="0">
        <dgm:presLayoutVars>
          <dgm:dir/>
          <dgm:resizeHandles val="exact"/>
        </dgm:presLayoutVars>
      </dgm:prSet>
      <dgm:spPr/>
    </dgm:pt>
    <dgm:pt modelId="{73C58F5F-263D-4F13-A951-4E7C5FD16AEE}" type="pres">
      <dgm:prSet presAssocID="{D18DC52C-F93B-4D41-B969-B2D2426610CF}" presName="compNode" presStyleCnt="0"/>
      <dgm:spPr/>
    </dgm:pt>
    <dgm:pt modelId="{CC3A16CD-00A3-471E-87C1-8B971454DCD7}" type="pres">
      <dgm:prSet presAssocID="{D18DC52C-F93B-4D41-B969-B2D2426610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65646F6A-A4AC-4720-BF25-3F89F02DBFA3}" type="pres">
      <dgm:prSet presAssocID="{D18DC52C-F93B-4D41-B969-B2D2426610CF}" presName="iconSpace" presStyleCnt="0"/>
      <dgm:spPr/>
    </dgm:pt>
    <dgm:pt modelId="{4916CCF7-8ADA-4A98-AA0F-0F03EA2294A7}" type="pres">
      <dgm:prSet presAssocID="{D18DC52C-F93B-4D41-B969-B2D2426610CF}" presName="parTx" presStyleLbl="revTx" presStyleIdx="0" presStyleCnt="6">
        <dgm:presLayoutVars>
          <dgm:chMax val="0"/>
          <dgm:chPref val="0"/>
        </dgm:presLayoutVars>
      </dgm:prSet>
      <dgm:spPr/>
    </dgm:pt>
    <dgm:pt modelId="{37AD21C8-2158-4848-B9F5-9CB71D1809BF}" type="pres">
      <dgm:prSet presAssocID="{D18DC52C-F93B-4D41-B969-B2D2426610CF}" presName="txSpace" presStyleCnt="0"/>
      <dgm:spPr/>
    </dgm:pt>
    <dgm:pt modelId="{A1E0A0CA-3072-4FBB-B6A1-A0BF6302ABCE}" type="pres">
      <dgm:prSet presAssocID="{D18DC52C-F93B-4D41-B969-B2D2426610CF}" presName="desTx" presStyleLbl="revTx" presStyleIdx="1" presStyleCnt="6" custLinFactNeighborY="-8376">
        <dgm:presLayoutVars/>
      </dgm:prSet>
      <dgm:spPr/>
    </dgm:pt>
    <dgm:pt modelId="{66B47C3B-D2C8-456A-882A-741232C26E5D}" type="pres">
      <dgm:prSet presAssocID="{F03BC7FE-E161-4045-B6FE-196FB3858575}" presName="sibTrans" presStyleCnt="0"/>
      <dgm:spPr/>
    </dgm:pt>
    <dgm:pt modelId="{C1916E36-EEA5-4890-9D8F-DF626A701D36}" type="pres">
      <dgm:prSet presAssocID="{78079E67-6995-498B-8CCA-472484F08DFE}" presName="compNode" presStyleCnt="0"/>
      <dgm:spPr/>
    </dgm:pt>
    <dgm:pt modelId="{AD4C4E81-40B3-43E9-A8C6-A9281893EB3D}" type="pres">
      <dgm:prSet presAssocID="{78079E67-6995-498B-8CCA-472484F08D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796B7F96-C5B6-4D41-AE71-4DD500071892}" type="pres">
      <dgm:prSet presAssocID="{78079E67-6995-498B-8CCA-472484F08DFE}" presName="iconSpace" presStyleCnt="0"/>
      <dgm:spPr/>
    </dgm:pt>
    <dgm:pt modelId="{6ACBABF6-7080-4049-A28A-3AB66172D6F1}" type="pres">
      <dgm:prSet presAssocID="{78079E67-6995-498B-8CCA-472484F08DFE}" presName="parTx" presStyleLbl="revTx" presStyleIdx="2" presStyleCnt="6">
        <dgm:presLayoutVars>
          <dgm:chMax val="0"/>
          <dgm:chPref val="0"/>
        </dgm:presLayoutVars>
      </dgm:prSet>
      <dgm:spPr/>
    </dgm:pt>
    <dgm:pt modelId="{8307E0C6-3975-468F-BC05-E68ECD5AB24F}" type="pres">
      <dgm:prSet presAssocID="{78079E67-6995-498B-8CCA-472484F08DFE}" presName="txSpace" presStyleCnt="0"/>
      <dgm:spPr/>
    </dgm:pt>
    <dgm:pt modelId="{5FED8788-47E1-425E-B4E0-1659B3C717B6}" type="pres">
      <dgm:prSet presAssocID="{78079E67-6995-498B-8CCA-472484F08DFE}" presName="desTx" presStyleLbl="revTx" presStyleIdx="3" presStyleCnt="6" custLinFactNeighborY="-7977">
        <dgm:presLayoutVars/>
      </dgm:prSet>
      <dgm:spPr/>
    </dgm:pt>
    <dgm:pt modelId="{5B5129BE-D9D7-4FA3-9393-3A315189A248}" type="pres">
      <dgm:prSet presAssocID="{23CA94E5-963F-4742-A259-24975D0FE2D9}" presName="sibTrans" presStyleCnt="0"/>
      <dgm:spPr/>
    </dgm:pt>
    <dgm:pt modelId="{73271EC5-1D4F-4A45-A069-3994626D5064}" type="pres">
      <dgm:prSet presAssocID="{95499A90-D4E6-4538-9BF9-1CAB2D9DE87F}" presName="compNode" presStyleCnt="0"/>
      <dgm:spPr/>
    </dgm:pt>
    <dgm:pt modelId="{FE553739-C13B-41CB-93CB-B58A8DF94974}" type="pres">
      <dgm:prSet presAssocID="{95499A90-D4E6-4538-9BF9-1CAB2D9DE8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tract"/>
        </a:ext>
      </dgm:extLst>
    </dgm:pt>
    <dgm:pt modelId="{142C81B5-11FB-40C7-9E58-26F4FAE8A120}" type="pres">
      <dgm:prSet presAssocID="{95499A90-D4E6-4538-9BF9-1CAB2D9DE87F}" presName="iconSpace" presStyleCnt="0"/>
      <dgm:spPr/>
    </dgm:pt>
    <dgm:pt modelId="{EE469FB4-FFAA-4163-AE1B-F086F41A4D97}" type="pres">
      <dgm:prSet presAssocID="{95499A90-D4E6-4538-9BF9-1CAB2D9DE87F}" presName="parTx" presStyleLbl="revTx" presStyleIdx="4" presStyleCnt="6">
        <dgm:presLayoutVars>
          <dgm:chMax val="0"/>
          <dgm:chPref val="0"/>
        </dgm:presLayoutVars>
      </dgm:prSet>
      <dgm:spPr/>
    </dgm:pt>
    <dgm:pt modelId="{C2543BEB-B589-4000-9E47-7DAF17056BBD}" type="pres">
      <dgm:prSet presAssocID="{95499A90-D4E6-4538-9BF9-1CAB2D9DE87F}" presName="txSpace" presStyleCnt="0"/>
      <dgm:spPr/>
    </dgm:pt>
    <dgm:pt modelId="{609A16EA-C994-408E-9E1E-0EE28D864AED}" type="pres">
      <dgm:prSet presAssocID="{95499A90-D4E6-4538-9BF9-1CAB2D9DE87F}" presName="desTx" presStyleLbl="revTx" presStyleIdx="5" presStyleCnt="6" custLinFactNeighborY="-5185">
        <dgm:presLayoutVars/>
      </dgm:prSet>
      <dgm:spPr/>
    </dgm:pt>
  </dgm:ptLst>
  <dgm:cxnLst>
    <dgm:cxn modelId="{2826CD08-65D0-4228-A55D-2B9117F0A7F0}" type="presOf" srcId="{057BD0DA-D4BD-4872-9F0B-2F7C68D16F65}" destId="{1858161F-F06B-46C2-8570-58FD62E3750E}" srcOrd="0" destOrd="0" presId="urn:microsoft.com/office/officeart/2018/2/layout/IconLabelDescriptionList"/>
    <dgm:cxn modelId="{F8472D1B-5E4F-4F96-B52B-4A998B71659F}" srcId="{057BD0DA-D4BD-4872-9F0B-2F7C68D16F65}" destId="{D18DC52C-F93B-4D41-B969-B2D2426610CF}" srcOrd="0" destOrd="0" parTransId="{111DE4BF-4140-4988-BA38-DEA842B5AEF7}" sibTransId="{F03BC7FE-E161-4045-B6FE-196FB3858575}"/>
    <dgm:cxn modelId="{79DC9D2E-EBAF-4EE6-86DE-0A3479BDDCD6}" type="presOf" srcId="{4B70094D-A461-4D70-8847-6052C0DC5AFD}" destId="{609A16EA-C994-408E-9E1E-0EE28D864AED}" srcOrd="0" destOrd="0" presId="urn:microsoft.com/office/officeart/2018/2/layout/IconLabelDescriptionList"/>
    <dgm:cxn modelId="{7697FB5B-A02A-4733-9570-2C27F1CC069F}" srcId="{057BD0DA-D4BD-4872-9F0B-2F7C68D16F65}" destId="{95499A90-D4E6-4538-9BF9-1CAB2D9DE87F}" srcOrd="2" destOrd="0" parTransId="{EABC37E2-618B-4B19-B557-24E29E2B019F}" sibTransId="{59697396-862A-45BF-8D3F-767FC6002E10}"/>
    <dgm:cxn modelId="{96046A5C-C1A3-4ECE-82D6-1484798F6CE0}" type="presOf" srcId="{3D437457-A1F0-4E04-A967-1FA3F9384049}" destId="{A1E0A0CA-3072-4FBB-B6A1-A0BF6302ABCE}" srcOrd="0" destOrd="0" presId="urn:microsoft.com/office/officeart/2018/2/layout/IconLabelDescriptionList"/>
    <dgm:cxn modelId="{07A01362-D510-47BB-9E13-11BACA10F0E0}" type="presOf" srcId="{7EE4CAD7-8A89-49A5-B292-8163F8B688B4}" destId="{5FED8788-47E1-425E-B4E0-1659B3C717B6}" srcOrd="0" destOrd="0" presId="urn:microsoft.com/office/officeart/2018/2/layout/IconLabelDescriptionList"/>
    <dgm:cxn modelId="{9B3B7E62-EE83-4D52-981C-F1F92BB7EB64}" type="presOf" srcId="{D18DC52C-F93B-4D41-B969-B2D2426610CF}" destId="{4916CCF7-8ADA-4A98-AA0F-0F03EA2294A7}" srcOrd="0" destOrd="0" presId="urn:microsoft.com/office/officeart/2018/2/layout/IconLabelDescriptionList"/>
    <dgm:cxn modelId="{DB569248-D3F4-4A5F-9549-3FE08B833EA1}" srcId="{95499A90-D4E6-4538-9BF9-1CAB2D9DE87F}" destId="{4B70094D-A461-4D70-8847-6052C0DC5AFD}" srcOrd="0" destOrd="0" parTransId="{F97889F9-BA2F-43CB-906C-C1769C682A1D}" sibTransId="{211A7DA3-B155-43F1-A189-B43EFF7EECF1}"/>
    <dgm:cxn modelId="{E48AAF50-5C76-4237-B5EB-590F4075D1E0}" type="presOf" srcId="{95499A90-D4E6-4538-9BF9-1CAB2D9DE87F}" destId="{EE469FB4-FFAA-4163-AE1B-F086F41A4D97}" srcOrd="0" destOrd="0" presId="urn:microsoft.com/office/officeart/2018/2/layout/IconLabelDescriptionList"/>
    <dgm:cxn modelId="{80749458-31C4-44C0-B45A-979E8E290600}" srcId="{057BD0DA-D4BD-4872-9F0B-2F7C68D16F65}" destId="{78079E67-6995-498B-8CCA-472484F08DFE}" srcOrd="1" destOrd="0" parTransId="{6F8F7F73-8ACE-4347-9418-CE1215708645}" sibTransId="{23CA94E5-963F-4742-A259-24975D0FE2D9}"/>
    <dgm:cxn modelId="{DEF65D92-0879-4049-9955-19D18C18C3C8}" type="presOf" srcId="{756B1D60-2206-4A8A-9644-EC1C850D524D}" destId="{609A16EA-C994-408E-9E1E-0EE28D864AED}" srcOrd="0" destOrd="1" presId="urn:microsoft.com/office/officeart/2018/2/layout/IconLabelDescriptionList"/>
    <dgm:cxn modelId="{DEE7F599-7355-4534-9E39-41E28F63EE7C}" type="presOf" srcId="{78079E67-6995-498B-8CCA-472484F08DFE}" destId="{6ACBABF6-7080-4049-A28A-3AB66172D6F1}" srcOrd="0" destOrd="0" presId="urn:microsoft.com/office/officeart/2018/2/layout/IconLabelDescriptionList"/>
    <dgm:cxn modelId="{1CBC8CA5-4648-4E3C-8BAC-7D394AE38B46}" srcId="{D18DC52C-F93B-4D41-B969-B2D2426610CF}" destId="{3D437457-A1F0-4E04-A967-1FA3F9384049}" srcOrd="0" destOrd="0" parTransId="{8998F609-944C-46BF-B72C-24127CECD751}" sibTransId="{96015682-3F3C-4BFF-B861-E31D5E83B86A}"/>
    <dgm:cxn modelId="{60B07BBA-4BCF-40EA-9B06-F52E17F1C71A}" srcId="{78079E67-6995-498B-8CCA-472484F08DFE}" destId="{7EE4CAD7-8A89-49A5-B292-8163F8B688B4}" srcOrd="0" destOrd="0" parTransId="{D48224ED-A7B0-4973-9DC6-4815259C8F47}" sibTransId="{E7D92CBF-B558-4EE8-B462-76EFC80D774B}"/>
    <dgm:cxn modelId="{0CC089D7-D297-47B5-B814-69C5E669AE1B}" srcId="{95499A90-D4E6-4538-9BF9-1CAB2D9DE87F}" destId="{756B1D60-2206-4A8A-9644-EC1C850D524D}" srcOrd="1" destOrd="0" parTransId="{F53F12A7-C098-4ADE-B89D-0C3E767F07ED}" sibTransId="{60413EA4-4761-4334-A274-B67176AF8134}"/>
    <dgm:cxn modelId="{33F72205-31E8-45DB-8ABD-18A5CA07A0AF}" type="presParOf" srcId="{1858161F-F06B-46C2-8570-58FD62E3750E}" destId="{73C58F5F-263D-4F13-A951-4E7C5FD16AEE}" srcOrd="0" destOrd="0" presId="urn:microsoft.com/office/officeart/2018/2/layout/IconLabelDescriptionList"/>
    <dgm:cxn modelId="{1182FCF5-AE4C-44F1-81A7-28986239F214}" type="presParOf" srcId="{73C58F5F-263D-4F13-A951-4E7C5FD16AEE}" destId="{CC3A16CD-00A3-471E-87C1-8B971454DCD7}" srcOrd="0" destOrd="0" presId="urn:microsoft.com/office/officeart/2018/2/layout/IconLabelDescriptionList"/>
    <dgm:cxn modelId="{C197D2C2-5687-4155-A77D-D0D659DA01A0}" type="presParOf" srcId="{73C58F5F-263D-4F13-A951-4E7C5FD16AEE}" destId="{65646F6A-A4AC-4720-BF25-3F89F02DBFA3}" srcOrd="1" destOrd="0" presId="urn:microsoft.com/office/officeart/2018/2/layout/IconLabelDescriptionList"/>
    <dgm:cxn modelId="{9BE4CB6B-7FDA-4466-82CB-71CA342F9100}" type="presParOf" srcId="{73C58F5F-263D-4F13-A951-4E7C5FD16AEE}" destId="{4916CCF7-8ADA-4A98-AA0F-0F03EA2294A7}" srcOrd="2" destOrd="0" presId="urn:microsoft.com/office/officeart/2018/2/layout/IconLabelDescriptionList"/>
    <dgm:cxn modelId="{D7AA1016-E165-4247-A6FD-0D16A2A65B1C}" type="presParOf" srcId="{73C58F5F-263D-4F13-A951-4E7C5FD16AEE}" destId="{37AD21C8-2158-4848-B9F5-9CB71D1809BF}" srcOrd="3" destOrd="0" presId="urn:microsoft.com/office/officeart/2018/2/layout/IconLabelDescriptionList"/>
    <dgm:cxn modelId="{BC1D9FB8-269F-48B4-941F-FA3BD605AB0D}" type="presParOf" srcId="{73C58F5F-263D-4F13-A951-4E7C5FD16AEE}" destId="{A1E0A0CA-3072-4FBB-B6A1-A0BF6302ABCE}" srcOrd="4" destOrd="0" presId="urn:microsoft.com/office/officeart/2018/2/layout/IconLabelDescriptionList"/>
    <dgm:cxn modelId="{30A18180-0E40-476C-8D15-F244C8CBEB2B}" type="presParOf" srcId="{1858161F-F06B-46C2-8570-58FD62E3750E}" destId="{66B47C3B-D2C8-456A-882A-741232C26E5D}" srcOrd="1" destOrd="0" presId="urn:microsoft.com/office/officeart/2018/2/layout/IconLabelDescriptionList"/>
    <dgm:cxn modelId="{EA4D0614-8F46-44DD-B448-EFBCF5A01EF8}" type="presParOf" srcId="{1858161F-F06B-46C2-8570-58FD62E3750E}" destId="{C1916E36-EEA5-4890-9D8F-DF626A701D36}" srcOrd="2" destOrd="0" presId="urn:microsoft.com/office/officeart/2018/2/layout/IconLabelDescriptionList"/>
    <dgm:cxn modelId="{FD28D978-DB2A-43FD-BD71-9E8AACEF823B}" type="presParOf" srcId="{C1916E36-EEA5-4890-9D8F-DF626A701D36}" destId="{AD4C4E81-40B3-43E9-A8C6-A9281893EB3D}" srcOrd="0" destOrd="0" presId="urn:microsoft.com/office/officeart/2018/2/layout/IconLabelDescriptionList"/>
    <dgm:cxn modelId="{2F6AB348-FF91-4829-9ED1-9B06DB9C39DB}" type="presParOf" srcId="{C1916E36-EEA5-4890-9D8F-DF626A701D36}" destId="{796B7F96-C5B6-4D41-AE71-4DD500071892}" srcOrd="1" destOrd="0" presId="urn:microsoft.com/office/officeart/2018/2/layout/IconLabelDescriptionList"/>
    <dgm:cxn modelId="{7D3F1484-918F-4362-A82D-291B3596503A}" type="presParOf" srcId="{C1916E36-EEA5-4890-9D8F-DF626A701D36}" destId="{6ACBABF6-7080-4049-A28A-3AB66172D6F1}" srcOrd="2" destOrd="0" presId="urn:microsoft.com/office/officeart/2018/2/layout/IconLabelDescriptionList"/>
    <dgm:cxn modelId="{F6ABC911-B586-421E-BB02-498AFE324243}" type="presParOf" srcId="{C1916E36-EEA5-4890-9D8F-DF626A701D36}" destId="{8307E0C6-3975-468F-BC05-E68ECD5AB24F}" srcOrd="3" destOrd="0" presId="urn:microsoft.com/office/officeart/2018/2/layout/IconLabelDescriptionList"/>
    <dgm:cxn modelId="{AA189C6A-FC88-493F-B187-F773D1D34E9E}" type="presParOf" srcId="{C1916E36-EEA5-4890-9D8F-DF626A701D36}" destId="{5FED8788-47E1-425E-B4E0-1659B3C717B6}" srcOrd="4" destOrd="0" presId="urn:microsoft.com/office/officeart/2018/2/layout/IconLabelDescriptionList"/>
    <dgm:cxn modelId="{23630DE3-3D05-4C29-ABE4-7FF4C22B29A2}" type="presParOf" srcId="{1858161F-F06B-46C2-8570-58FD62E3750E}" destId="{5B5129BE-D9D7-4FA3-9393-3A315189A248}" srcOrd="3" destOrd="0" presId="urn:microsoft.com/office/officeart/2018/2/layout/IconLabelDescriptionList"/>
    <dgm:cxn modelId="{F3C6F8E3-2BA3-4629-AF14-2ED63E3F2D65}" type="presParOf" srcId="{1858161F-F06B-46C2-8570-58FD62E3750E}" destId="{73271EC5-1D4F-4A45-A069-3994626D5064}" srcOrd="4" destOrd="0" presId="urn:microsoft.com/office/officeart/2018/2/layout/IconLabelDescriptionList"/>
    <dgm:cxn modelId="{75B87977-D450-4857-A52C-6D3C432FB1AA}" type="presParOf" srcId="{73271EC5-1D4F-4A45-A069-3994626D5064}" destId="{FE553739-C13B-41CB-93CB-B58A8DF94974}" srcOrd="0" destOrd="0" presId="urn:microsoft.com/office/officeart/2018/2/layout/IconLabelDescriptionList"/>
    <dgm:cxn modelId="{2A7D63B4-5753-450B-8CEF-5F7EF4DE17E2}" type="presParOf" srcId="{73271EC5-1D4F-4A45-A069-3994626D5064}" destId="{142C81B5-11FB-40C7-9E58-26F4FAE8A120}" srcOrd="1" destOrd="0" presId="urn:microsoft.com/office/officeart/2018/2/layout/IconLabelDescriptionList"/>
    <dgm:cxn modelId="{FE2DCC23-B461-43DD-9273-23868C657D95}" type="presParOf" srcId="{73271EC5-1D4F-4A45-A069-3994626D5064}" destId="{EE469FB4-FFAA-4163-AE1B-F086F41A4D97}" srcOrd="2" destOrd="0" presId="urn:microsoft.com/office/officeart/2018/2/layout/IconLabelDescriptionList"/>
    <dgm:cxn modelId="{219D875C-D612-4C9C-917E-9F4B4B60EA12}" type="presParOf" srcId="{73271EC5-1D4F-4A45-A069-3994626D5064}" destId="{C2543BEB-B589-4000-9E47-7DAF17056BBD}" srcOrd="3" destOrd="0" presId="urn:microsoft.com/office/officeart/2018/2/layout/IconLabelDescriptionList"/>
    <dgm:cxn modelId="{851EDFD5-F797-4932-9F15-828E971BD759}" type="presParOf" srcId="{73271EC5-1D4F-4A45-A069-3994626D5064}" destId="{609A16EA-C994-408E-9E1E-0EE28D864AE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A1A0D-1930-4D40-80BE-81072B219FE5}">
      <dsp:nvSpPr>
        <dsp:cNvPr id="0" name=""/>
        <dsp:cNvSpPr/>
      </dsp:nvSpPr>
      <dsp:spPr>
        <a:xfrm>
          <a:off x="768288" y="650769"/>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8F0B21-28F9-47D8-B213-7F8F3C1AB222}">
      <dsp:nvSpPr>
        <dsp:cNvPr id="0" name=""/>
        <dsp:cNvSpPr/>
      </dsp:nvSpPr>
      <dsp:spPr>
        <a:xfrm>
          <a:off x="476" y="1582493"/>
          <a:ext cx="2362500" cy="49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latin typeface="Aptos" panose="020B0004020202020204" pitchFamily="34" charset="0"/>
            </a:rPr>
            <a:t>Terminate Salesforce Contract</a:t>
          </a:r>
          <a:endParaRPr lang="en-US" sz="1600" b="1" kern="1200" dirty="0">
            <a:latin typeface="Aptos" panose="020B0004020202020204" pitchFamily="34" charset="0"/>
          </a:endParaRPr>
        </a:p>
      </dsp:txBody>
      <dsp:txXfrm>
        <a:off x="476" y="1582493"/>
        <a:ext cx="2362500" cy="498339"/>
      </dsp:txXfrm>
    </dsp:sp>
    <dsp:sp modelId="{E2D33224-6A94-4813-87E2-0C6D246E9495}">
      <dsp:nvSpPr>
        <dsp:cNvPr id="0" name=""/>
        <dsp:cNvSpPr/>
      </dsp:nvSpPr>
      <dsp:spPr>
        <a:xfrm>
          <a:off x="3" y="2226004"/>
          <a:ext cx="2362500" cy="9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ptos" panose="020B0004020202020204" pitchFamily="34" charset="0"/>
            </a:rPr>
            <a:t>Given the limited scope, end deployment and absorb financial losses</a:t>
          </a:r>
          <a:r>
            <a:rPr lang="en-US" sz="1100" kern="1200" dirty="0"/>
            <a:t>. </a:t>
          </a:r>
        </a:p>
      </dsp:txBody>
      <dsp:txXfrm>
        <a:off x="3" y="2226004"/>
        <a:ext cx="2362500" cy="959526"/>
      </dsp:txXfrm>
    </dsp:sp>
    <dsp:sp modelId="{C694FE5E-F488-4350-870C-EDCF853C633C}">
      <dsp:nvSpPr>
        <dsp:cNvPr id="0" name=""/>
        <dsp:cNvSpPr/>
      </dsp:nvSpPr>
      <dsp:spPr>
        <a:xfrm>
          <a:off x="3544226" y="650769"/>
          <a:ext cx="826875" cy="826875"/>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F7AFAA-E623-471D-B53A-DE280A13D4E8}">
      <dsp:nvSpPr>
        <dsp:cNvPr id="0" name=""/>
        <dsp:cNvSpPr/>
      </dsp:nvSpPr>
      <dsp:spPr>
        <a:xfrm>
          <a:off x="2776413" y="1582493"/>
          <a:ext cx="2362500" cy="49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latin typeface="Aptos" panose="020B0004020202020204" pitchFamily="34" charset="0"/>
            </a:rPr>
            <a:t>Lower IT Risk with Simplified Foundation</a:t>
          </a:r>
        </a:p>
      </dsp:txBody>
      <dsp:txXfrm>
        <a:off x="2776413" y="1582493"/>
        <a:ext cx="2362500" cy="498339"/>
      </dsp:txXfrm>
    </dsp:sp>
    <dsp:sp modelId="{0B9ABEF0-6744-4DA6-A27F-8C1A1577D6C8}">
      <dsp:nvSpPr>
        <dsp:cNvPr id="0" name=""/>
        <dsp:cNvSpPr/>
      </dsp:nvSpPr>
      <dsp:spPr>
        <a:xfrm>
          <a:off x="2776413" y="2226004"/>
          <a:ext cx="2362500" cy="9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ptos" panose="020B0004020202020204" pitchFamily="34" charset="0"/>
            </a:rPr>
            <a:t>Well managed &amp; low complexity foundation reduces availability and access risks.</a:t>
          </a:r>
        </a:p>
      </dsp:txBody>
      <dsp:txXfrm>
        <a:off x="2776413" y="2226004"/>
        <a:ext cx="2362500" cy="959526"/>
      </dsp:txXfrm>
    </dsp:sp>
    <dsp:sp modelId="{D8BEEAC8-042E-45F8-A4A7-E56B44C92418}">
      <dsp:nvSpPr>
        <dsp:cNvPr id="0" name=""/>
        <dsp:cNvSpPr/>
      </dsp:nvSpPr>
      <dsp:spPr>
        <a:xfrm>
          <a:off x="6320163" y="650769"/>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FDEE3-FAEB-4FDE-86DF-055F8063136D}">
      <dsp:nvSpPr>
        <dsp:cNvPr id="0" name=""/>
        <dsp:cNvSpPr/>
      </dsp:nvSpPr>
      <dsp:spPr>
        <a:xfrm>
          <a:off x="5552351" y="1582493"/>
          <a:ext cx="2362500" cy="49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latin typeface="Aptos" panose="020B0004020202020204" pitchFamily="34" charset="0"/>
            </a:rPr>
            <a:t>Standardize on SAP</a:t>
          </a:r>
          <a:endParaRPr lang="en-US" sz="1600" b="1" kern="1200" dirty="0">
            <a:latin typeface="Aptos" panose="020B0004020202020204" pitchFamily="34" charset="0"/>
          </a:endParaRPr>
        </a:p>
      </dsp:txBody>
      <dsp:txXfrm>
        <a:off x="5552351" y="1582493"/>
        <a:ext cx="2362500" cy="498339"/>
      </dsp:txXfrm>
    </dsp:sp>
    <dsp:sp modelId="{A325E105-AA30-46AE-A7B8-682BA12C0E12}">
      <dsp:nvSpPr>
        <dsp:cNvPr id="0" name=""/>
        <dsp:cNvSpPr/>
      </dsp:nvSpPr>
      <dsp:spPr>
        <a:xfrm>
          <a:off x="5552351" y="2219642"/>
          <a:ext cx="2362500" cy="9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ptos" panose="020B0004020202020204" pitchFamily="34" charset="0"/>
            </a:rPr>
            <a:t>Reduce data accuracy &amp; redundancy risks, improving data driven decision making for Big Data/Analytics.</a:t>
          </a:r>
        </a:p>
      </dsp:txBody>
      <dsp:txXfrm>
        <a:off x="5552351" y="2219642"/>
        <a:ext cx="2362500" cy="959526"/>
      </dsp:txXfrm>
    </dsp:sp>
    <dsp:sp modelId="{7A743AE9-CF93-4364-B474-D82B92214AA7}">
      <dsp:nvSpPr>
        <dsp:cNvPr id="0" name=""/>
        <dsp:cNvSpPr/>
      </dsp:nvSpPr>
      <dsp:spPr>
        <a:xfrm>
          <a:off x="9096101" y="650769"/>
          <a:ext cx="826875" cy="82687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9A95F4-4CA5-420F-A45C-0F9AFBD6AED5}">
      <dsp:nvSpPr>
        <dsp:cNvPr id="0" name=""/>
        <dsp:cNvSpPr/>
      </dsp:nvSpPr>
      <dsp:spPr>
        <a:xfrm>
          <a:off x="8328288" y="1582493"/>
          <a:ext cx="2362500" cy="49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latin typeface="Aptos" panose="020B0004020202020204" pitchFamily="34" charset="0"/>
            </a:rPr>
            <a:t>Organizational Change Management Program </a:t>
          </a:r>
        </a:p>
      </dsp:txBody>
      <dsp:txXfrm>
        <a:off x="8328288" y="1582493"/>
        <a:ext cx="2362500" cy="498339"/>
      </dsp:txXfrm>
    </dsp:sp>
    <dsp:sp modelId="{6E354887-7284-4C45-B36B-8AC9A7C87E21}">
      <dsp:nvSpPr>
        <dsp:cNvPr id="0" name=""/>
        <dsp:cNvSpPr/>
      </dsp:nvSpPr>
      <dsp:spPr>
        <a:xfrm>
          <a:off x="8328761" y="2217531"/>
          <a:ext cx="2362500" cy="9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ptos" panose="020B0004020202020204" pitchFamily="34" charset="0"/>
            </a:rPr>
            <a:t>Increase adoption across Asia &amp; Latin America</a:t>
          </a:r>
          <a:endParaRPr lang="en-US" sz="1400" b="0" i="0" kern="1200" dirty="0">
            <a:latin typeface="Aptos" panose="020B0004020202020204" pitchFamily="34" charset="0"/>
          </a:endParaRPr>
        </a:p>
        <a:p>
          <a:pPr marL="0" lvl="0" indent="0" algn="ctr" defTabSz="622300">
            <a:lnSpc>
              <a:spcPct val="100000"/>
            </a:lnSpc>
            <a:spcBef>
              <a:spcPct val="0"/>
            </a:spcBef>
            <a:spcAft>
              <a:spcPct val="35000"/>
            </a:spcAft>
            <a:buNone/>
          </a:pPr>
          <a:r>
            <a:rPr lang="en-US" sz="1400" b="0" i="0" kern="1200" dirty="0">
              <a:latin typeface="Aptos" panose="020B0004020202020204" pitchFamily="34" charset="0"/>
            </a:rPr>
            <a:t>Assist CMO transition </a:t>
          </a:r>
          <a:r>
            <a:rPr lang="en-US" sz="1400" kern="1200" dirty="0">
              <a:latin typeface="Aptos" panose="020B0004020202020204" pitchFamily="34" charset="0"/>
            </a:rPr>
            <a:t>from Salesforce to SAP </a:t>
          </a:r>
        </a:p>
      </dsp:txBody>
      <dsp:txXfrm>
        <a:off x="8328761" y="2217531"/>
        <a:ext cx="2362500" cy="959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A16CD-00A3-471E-87C1-8B971454DCD7}">
      <dsp:nvSpPr>
        <dsp:cNvPr id="0" name=""/>
        <dsp:cNvSpPr/>
      </dsp:nvSpPr>
      <dsp:spPr>
        <a:xfrm>
          <a:off x="3429" y="234822"/>
          <a:ext cx="1116281" cy="1116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6CCF7-8ADA-4A98-AA0F-0F03EA2294A7}">
      <dsp:nvSpPr>
        <dsp:cNvPr id="0" name=""/>
        <dsp:cNvSpPr/>
      </dsp:nvSpPr>
      <dsp:spPr>
        <a:xfrm>
          <a:off x="3429" y="1491724"/>
          <a:ext cx="3189375" cy="47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latin typeface="Aptos" panose="020B0004020202020204" pitchFamily="34" charset="0"/>
            </a:rPr>
            <a:t>Vendor Management Program</a:t>
          </a:r>
        </a:p>
      </dsp:txBody>
      <dsp:txXfrm>
        <a:off x="3429" y="1491724"/>
        <a:ext cx="3189375" cy="478406"/>
      </dsp:txXfrm>
    </dsp:sp>
    <dsp:sp modelId="{A1E0A0CA-3072-4FBB-B6A1-A0BF6302ABCE}">
      <dsp:nvSpPr>
        <dsp:cNvPr id="0" name=""/>
        <dsp:cNvSpPr/>
      </dsp:nvSpPr>
      <dsp:spPr>
        <a:xfrm>
          <a:off x="3429" y="1912447"/>
          <a:ext cx="3189375" cy="1469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latin typeface="Aptos" panose="020B0004020202020204" pitchFamily="34" charset="0"/>
            </a:rPr>
            <a:t>Develop comprehensive vendor management governance program to address contracts, legal, compliance, financial risks. </a:t>
          </a:r>
          <a:endParaRPr lang="en-US" sz="1100" kern="1200" dirty="0"/>
        </a:p>
      </dsp:txBody>
      <dsp:txXfrm>
        <a:off x="3429" y="1912447"/>
        <a:ext cx="3189375" cy="1469538"/>
      </dsp:txXfrm>
    </dsp:sp>
    <dsp:sp modelId="{AD4C4E81-40B3-43E9-A8C6-A9281893EB3D}">
      <dsp:nvSpPr>
        <dsp:cNvPr id="0" name=""/>
        <dsp:cNvSpPr/>
      </dsp:nvSpPr>
      <dsp:spPr>
        <a:xfrm>
          <a:off x="3750945" y="234822"/>
          <a:ext cx="1116281" cy="1116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BABF6-7080-4049-A28A-3AB66172D6F1}">
      <dsp:nvSpPr>
        <dsp:cNvPr id="0" name=""/>
        <dsp:cNvSpPr/>
      </dsp:nvSpPr>
      <dsp:spPr>
        <a:xfrm>
          <a:off x="3750945" y="1491724"/>
          <a:ext cx="3189375" cy="47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latin typeface="Aptos" panose="020B0004020202020204" pitchFamily="34" charset="0"/>
            </a:rPr>
            <a:t>Establish Enterprise Agreement (EA)</a:t>
          </a:r>
          <a:endParaRPr lang="en-US" sz="1500" kern="1200" dirty="0">
            <a:latin typeface="Aptos" panose="020B0004020202020204" pitchFamily="34" charset="0"/>
          </a:endParaRPr>
        </a:p>
      </dsp:txBody>
      <dsp:txXfrm>
        <a:off x="3750945" y="1491724"/>
        <a:ext cx="3189375" cy="478406"/>
      </dsp:txXfrm>
    </dsp:sp>
    <dsp:sp modelId="{5FED8788-47E1-425E-B4E0-1659B3C717B6}">
      <dsp:nvSpPr>
        <dsp:cNvPr id="0" name=""/>
        <dsp:cNvSpPr/>
      </dsp:nvSpPr>
      <dsp:spPr>
        <a:xfrm>
          <a:off x="3750945" y="1918310"/>
          <a:ext cx="3189375" cy="1469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latin typeface="Aptos" panose="020B0004020202020204" pitchFamily="34" charset="0"/>
            </a:rPr>
            <a:t>Establish Enterprise Agreement with this vendor.</a:t>
          </a:r>
        </a:p>
        <a:p>
          <a:pPr marL="0" lvl="0" indent="0" algn="l" defTabSz="622300">
            <a:lnSpc>
              <a:spcPct val="100000"/>
            </a:lnSpc>
            <a:spcBef>
              <a:spcPct val="0"/>
            </a:spcBef>
            <a:spcAft>
              <a:spcPct val="35000"/>
            </a:spcAft>
            <a:buNone/>
          </a:pPr>
          <a:r>
            <a:rPr lang="en-US" sz="1400" kern="1200" dirty="0">
              <a:latin typeface="Aptos" panose="020B0004020202020204" pitchFamily="34" charset="0"/>
            </a:rPr>
            <a:t>Offers licensing flexibility, scalability, auditing, and true-up, managing &amp; mitigating the risk.</a:t>
          </a:r>
        </a:p>
      </dsp:txBody>
      <dsp:txXfrm>
        <a:off x="3750945" y="1918310"/>
        <a:ext cx="3189375" cy="1469538"/>
      </dsp:txXfrm>
    </dsp:sp>
    <dsp:sp modelId="{FE553739-C13B-41CB-93CB-B58A8DF94974}">
      <dsp:nvSpPr>
        <dsp:cNvPr id="0" name=""/>
        <dsp:cNvSpPr/>
      </dsp:nvSpPr>
      <dsp:spPr>
        <a:xfrm>
          <a:off x="7498460" y="234822"/>
          <a:ext cx="1116281" cy="1116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69FB4-FFAA-4163-AE1B-F086F41A4D97}">
      <dsp:nvSpPr>
        <dsp:cNvPr id="0" name=""/>
        <dsp:cNvSpPr/>
      </dsp:nvSpPr>
      <dsp:spPr>
        <a:xfrm>
          <a:off x="7498460" y="1491724"/>
          <a:ext cx="3189375" cy="47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a:latin typeface="Aptos" panose="020B0004020202020204" pitchFamily="34" charset="0"/>
            </a:rPr>
            <a:t>Clear Roles &amp; Responsibilities</a:t>
          </a:r>
          <a:endParaRPr lang="en-US" sz="1500" b="1" kern="1200" dirty="0">
            <a:latin typeface="Aptos" panose="020B0004020202020204" pitchFamily="34" charset="0"/>
          </a:endParaRPr>
        </a:p>
      </dsp:txBody>
      <dsp:txXfrm>
        <a:off x="7498460" y="1491724"/>
        <a:ext cx="3189375" cy="478406"/>
      </dsp:txXfrm>
    </dsp:sp>
    <dsp:sp modelId="{609A16EA-C994-408E-9E1E-0EE28D864AED}">
      <dsp:nvSpPr>
        <dsp:cNvPr id="0" name=""/>
        <dsp:cNvSpPr/>
      </dsp:nvSpPr>
      <dsp:spPr>
        <a:xfrm>
          <a:off x="7498460" y="1959340"/>
          <a:ext cx="3189375" cy="1469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latin typeface="Aptos" panose="020B0004020202020204" pitchFamily="34" charset="0"/>
            </a:rPr>
            <a:t>Through vendor management program governance, establish RACI for licensing &amp; contract management. Train accordingly.</a:t>
          </a:r>
        </a:p>
        <a:p>
          <a:pPr marL="0" lvl="0" indent="0" algn="l" defTabSz="622300">
            <a:lnSpc>
              <a:spcPct val="100000"/>
            </a:lnSpc>
            <a:spcBef>
              <a:spcPct val="0"/>
            </a:spcBef>
            <a:spcAft>
              <a:spcPct val="35000"/>
            </a:spcAft>
            <a:buNone/>
          </a:pPr>
          <a:endParaRPr lang="en-US" sz="1400" kern="1200" dirty="0">
            <a:latin typeface="Aptos" panose="020B0004020202020204" pitchFamily="34" charset="0"/>
          </a:endParaRPr>
        </a:p>
        <a:p>
          <a:pPr marL="0" lvl="0" indent="0" algn="l" defTabSz="622300">
            <a:lnSpc>
              <a:spcPct val="100000"/>
            </a:lnSpc>
            <a:spcBef>
              <a:spcPct val="0"/>
            </a:spcBef>
            <a:spcAft>
              <a:spcPct val="35000"/>
            </a:spcAft>
            <a:buNone/>
          </a:pPr>
          <a:endParaRPr lang="en-US" sz="1400" kern="1200" dirty="0">
            <a:latin typeface="Aptos" panose="020B0004020202020204" pitchFamily="34" charset="0"/>
          </a:endParaRPr>
        </a:p>
      </dsp:txBody>
      <dsp:txXfrm>
        <a:off x="7498460" y="1959340"/>
        <a:ext cx="3189375" cy="146953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1AEDB-997B-4B72-B6B2-71B3AF824307}" type="datetimeFigureOut">
              <a:rPr lang="en-CA" smtClean="0"/>
              <a:t>2025-12-13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C84BD-FB9F-4C8C-BB66-70A1761D4E60}" type="slidenum">
              <a:rPr lang="en-CA" smtClean="0"/>
              <a:t>‹#›</a:t>
            </a:fld>
            <a:endParaRPr lang="en-CA"/>
          </a:p>
        </p:txBody>
      </p:sp>
    </p:spTree>
    <p:extLst>
      <p:ext uri="{BB962C8B-B14F-4D97-AF65-F5344CB8AC3E}">
        <p14:creationId xmlns:p14="http://schemas.microsoft.com/office/powerpoint/2010/main" val="261063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a:t>
            </a:fld>
            <a:endParaRPr lang="en-CA"/>
          </a:p>
        </p:txBody>
      </p:sp>
    </p:spTree>
    <p:extLst>
      <p:ext uri="{BB962C8B-B14F-4D97-AF65-F5344CB8AC3E}">
        <p14:creationId xmlns:p14="http://schemas.microsoft.com/office/powerpoint/2010/main" val="3844542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11</a:t>
            </a:fld>
            <a:endParaRPr lang="en-CA"/>
          </a:p>
        </p:txBody>
      </p:sp>
    </p:spTree>
    <p:extLst>
      <p:ext uri="{BB962C8B-B14F-4D97-AF65-F5344CB8AC3E}">
        <p14:creationId xmlns:p14="http://schemas.microsoft.com/office/powerpoint/2010/main" val="272398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12</a:t>
            </a:fld>
            <a:endParaRPr lang="en-CA"/>
          </a:p>
        </p:txBody>
      </p:sp>
    </p:spTree>
    <p:extLst>
      <p:ext uri="{BB962C8B-B14F-4D97-AF65-F5344CB8AC3E}">
        <p14:creationId xmlns:p14="http://schemas.microsoft.com/office/powerpoint/2010/main" val="10666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sz="1200" dirty="0">
                <a:latin typeface="Aptos" panose="020B0004020202020204" pitchFamily="34" charset="0"/>
              </a:rPr>
              <a:t>For the Pharmacy Chain Acquisition:</a:t>
            </a:r>
          </a:p>
          <a:p>
            <a:endParaRPr lang="en-US" sz="1200" dirty="0">
              <a:latin typeface="Aptos" panose="020B0004020202020204" pitchFamily="34" charset="0"/>
            </a:endParaRPr>
          </a:p>
          <a:p>
            <a:r>
              <a:rPr lang="en-US" sz="1200" dirty="0">
                <a:latin typeface="Aptos" panose="020B0004020202020204" pitchFamily="34" charset="0"/>
              </a:rPr>
              <a:t>We believe this is an excellent opportunity to leverage the mature IT control systems model  to address deficiencies across regions.</a:t>
            </a:r>
          </a:p>
          <a:p>
            <a:endParaRPr lang="en-US" sz="1200" dirty="0">
              <a:latin typeface="Aptos" panose="020B0004020202020204" pitchFamily="34" charset="0"/>
            </a:endParaRPr>
          </a:p>
          <a:p>
            <a:r>
              <a:rPr lang="en-US" sz="1200" dirty="0">
                <a:latin typeface="Aptos" panose="020B0004020202020204" pitchFamily="34" charset="0"/>
              </a:rPr>
              <a:t>As the chain also utilizes SAP, integration and onboarding can be streamlines, and adopting certain IT controls will improve compliance.</a:t>
            </a:r>
          </a:p>
          <a:p>
            <a:endParaRPr lang="en-US" sz="1200" dirty="0">
              <a:latin typeface="Aptos" panose="020B0004020202020204" pitchFamily="34" charset="0"/>
            </a:endParaRPr>
          </a:p>
          <a:p>
            <a:r>
              <a:rPr lang="en-US" sz="1200" dirty="0">
                <a:latin typeface="Aptos" panose="020B0004020202020204" pitchFamily="34" charset="0"/>
              </a:rPr>
              <a:t>Key recommendations including:</a:t>
            </a:r>
          </a:p>
          <a:p>
            <a:endParaRPr lang="en-US" sz="1200" dirty="0">
              <a:latin typeface="Aptos" panose="020B0004020202020204" pitchFamily="34" charset="0"/>
            </a:endParaRPr>
          </a:p>
          <a:p>
            <a:r>
              <a:rPr lang="en-US" sz="1200" dirty="0">
                <a:latin typeface="Aptos" panose="020B0004020202020204" pitchFamily="34" charset="0"/>
              </a:rPr>
              <a:t>Appoint the pharmacy chain’s CISO or CIO to fill vacant role in Mexico. Immediately start addressing IT control deficiencies in Latin America, focusing on Mexico and Brazil.</a:t>
            </a:r>
          </a:p>
          <a:p>
            <a:endParaRPr lang="en-US" sz="1200" dirty="0">
              <a:latin typeface="Aptos" panose="020B0004020202020204" pitchFamily="34" charset="0"/>
            </a:endParaRPr>
          </a:p>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13</a:t>
            </a:fld>
            <a:endParaRPr lang="en-CA"/>
          </a:p>
        </p:txBody>
      </p:sp>
    </p:spTree>
    <p:extLst>
      <p:ext uri="{BB962C8B-B14F-4D97-AF65-F5344CB8AC3E}">
        <p14:creationId xmlns:p14="http://schemas.microsoft.com/office/powerpoint/2010/main" val="1355303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FamilyGrocer should not fully outsource its IT function. Instead, a hybrid model is recommended – retaining critical IT functions in-house while outsourcing non-core functions to strategic partners, as this aligns with FamilyGrocer’s strategic priorities and risk management requirements. The rationale for this position are: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Strategic Oversight Requirements - Given FamilyGrocer’s reliance on IT for Big Data and analytics initiatives, it is crucial to retain control over IT governance and strategic functions. The board's mandate for a roadmap to ensure IT supports expansion plans highlights the importance of keeping critical IT functions in-house.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Risk Management and Compliance - Full outsourcing increases dependency on vendors, as highlighted by the lack of vendor management practices and the Salesforce licensing issue. Retaining IT Risk Management and cybersecurity internally will mitigate these risks.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Cost Efficiency and Innovation - Outsourcing routine tasks (e.g., infrastructure management and help desk services) can reduce operational costs. Retaining strategic functions ensures alignment with innovation goals, such as IoT and drone delivery initiatives.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While there are some benefits to full outsourcing such as: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Cost optimization and predictable IT expenses.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Access to global expertise and state-of-the-art technology.</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The risk of losing control over strategic IT functions and dependence on third parties for critical operations is higher. A hybrid outsourcing model strikes a balance between leveraging external expertise and maintaining internal control. However, to minimize risks and enhance cybersecurity, FamilyGrocer must prioritize: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Retaining strategic cybersecurity capabilities in-house.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Strengthening vendor governance and monitoring.</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Implementing a unified, proactive approach to cybersecurity and compliance.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This approach ensures FamilyGrocer’s IT Risk Management aligns with its strategic goals while mitigating cybersecurity risks effectively.</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14</a:t>
            </a:fld>
            <a:endParaRPr lang="en-CA"/>
          </a:p>
        </p:txBody>
      </p:sp>
    </p:spTree>
    <p:extLst>
      <p:ext uri="{BB962C8B-B14F-4D97-AF65-F5344CB8AC3E}">
        <p14:creationId xmlns:p14="http://schemas.microsoft.com/office/powerpoint/2010/main" val="2231818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0" marR="0">
              <a:lnSpc>
                <a:spcPct val="110000"/>
              </a:lnSpc>
              <a:spcBef>
                <a:spcPts val="400"/>
              </a:spcBef>
              <a:spcAft>
                <a:spcPts val="200"/>
              </a:spcAft>
            </a:pPr>
            <a:r>
              <a:rPr lang="en-US" sz="1800" b="1" dirty="0">
                <a:solidFill>
                  <a:srgbClr val="386EF7"/>
                </a:solidFill>
                <a:effectLst/>
                <a:latin typeface="Calibri Light" panose="020F0302020204030204" pitchFamily="34" charset="0"/>
                <a:ea typeface="SimHei" panose="020B0503020204020204" pitchFamily="49" charset="-122"/>
                <a:cs typeface="Times New Roman" panose="02020603050405020304" pitchFamily="18" charset="0"/>
              </a:rPr>
              <a:t>How is this going to be affecting IT Risk Management, specifically the cybersecurity component?</a:t>
            </a:r>
            <a:endParaRPr lang="en-CA" sz="1800" b="1" dirty="0">
              <a:solidFill>
                <a:srgbClr val="386EF7"/>
              </a:solidFill>
              <a:effectLst/>
              <a:latin typeface="Calibri Light" panose="020F0302020204030204" pitchFamily="34" charset="0"/>
              <a:ea typeface="SimHei" panose="020B0503020204020204" pitchFamily="49" charset="-122"/>
              <a:cs typeface="Times New Roman" panose="02020603050405020304" pitchFamily="18" charset="0"/>
            </a:endParaRPr>
          </a:p>
          <a:p>
            <a:pPr marL="0" marR="0">
              <a:lnSpc>
                <a:spcPct val="110000"/>
              </a:lnSpc>
              <a:spcBef>
                <a:spcPts val="0"/>
              </a:spcBef>
              <a:spcAft>
                <a:spcPts val="0"/>
              </a:spcAft>
            </a:pPr>
            <a:r>
              <a:rPr lang="en-CA" sz="1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Choosing a hybrid outsourcing model will have significant implications for FamilyGrocer’s IT Risk Management, particularly in cybersecurity. Below are the key impacts and strategies to address them:</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u="none" strike="noStrike"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u="sng"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Positive Impacts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u="none" strike="noStrike"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Balanced Control and Flexibility:</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In-House Cybersecurity Team: Retaining strategic IT functions, including cybersecurity oversight, ensures direct control over critical systems.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Collaborative Approach: External partners can bring advanced tools and expertise to enhance security posture.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Enhanced Monitoring and Incident Response: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A hybrid model allows for co-managed security operations where in-house teams and external providers collaborate to detect and mitigate threats faster.</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Cost-Effective Cyber Defense: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Outsourcing routine security tasks (e.g., patch management, endpoint monitoring) reduces operational burden, enabling internal teams to focus on strategic initiatives like threat modeling and compliance.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u="sng"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Challenges and Risks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u="none" strike="noStrike"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Vendor-Related Security Gaps: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Increased dependency on external providers may lead to misaligned security standards or slower incident response in outsourced operations.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Mitigation: Establish strict Service Level Agreements (SLAs) with measurable response times and security requirements.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Fragmented Security Landscape: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Managing multiple vendors across regions (as FamilyGrocer operates in ~100 countries) introduces complexities in ensuring consistent security practices.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Mitigation: Implement a unified cybersecurity policy that mandates vendor compliance with FamilyGrocer's global standards.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Third-Party Risk Exposure: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Vendors handling sensitive data or system access increase the risk of breaches, as seen in the desktop software licensing issue and Latin American access control deficiencies.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Mitigation: Regular vendor risk assessments and audits to monitor compliance and performance.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Regulatory Compliance Challenges: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Different countries have unique regulations (e.g., GDPR, SEC, local data protection laws). Non-compliance by vendors could result in penalties.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Mitigation: Maintain an in-house team responsible for ensuring compliance with international and local regulations.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Specific Cybersecurity Recommendations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0" marR="0">
              <a:lnSpc>
                <a:spcPct val="110000"/>
              </a:lnSpc>
              <a:spcBef>
                <a:spcPts val="0"/>
              </a:spcBef>
              <a:spcAft>
                <a:spcPts val="0"/>
              </a:spcAft>
            </a:pPr>
            <a:r>
              <a:rPr lang="en-CA" sz="1800" b="1" dirty="0">
                <a:solidFill>
                  <a:srgbClr val="0632A0"/>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Retain Strategic Cybersecurity Functions - Governance, incident response planning, and compliance oversight should remain with FamilyGrocer’s in-house team.</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Adopt Zero Trust Architecture - This ensures that both internal and external users are authenticated and authorized for every access attempt.</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Establish a Vendor Management Framework - Define roles and responsibilities for cybersecurity within outsourcing contracts. Conduct annual security audits of all third-party vendors.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Centralize Security Operations - Create a hybrid Security Operations Center (SOC) to coordinate efforts between in-house and external teams.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Data Protection and Privacy - Enforce data encryption for all sensitive information processed by vendors. Ensure vendors adhere to global data protection standards.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0"/>
              </a:spcAft>
              <a:buClr>
                <a:srgbClr val="386EF7"/>
              </a:buClr>
              <a:buFont typeface="Symbol" panose="05050102010706020507" pitchFamily="18" charset="2"/>
              <a:buChar char=""/>
            </a:pPr>
            <a:r>
              <a:rPr lang="en-US" sz="1800" dirty="0">
                <a:solidFill>
                  <a:srgbClr val="000000"/>
                </a:solidFill>
                <a:effectLst/>
                <a:latin typeface="Calibri Light" panose="020F0302020204030204" pitchFamily="34" charset="0"/>
                <a:ea typeface="Calibri Light" panose="020F0302020204030204" pitchFamily="34" charset="0"/>
                <a:cs typeface="Times New Roman" panose="02020603050405020304" pitchFamily="18" charset="0"/>
              </a:rPr>
              <a:t>Regular Audits and Risk Assessments - Conduct periodic vendor audits to ensure adherence to security protocols and regulatory compliance.</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15</a:t>
            </a:fld>
            <a:endParaRPr lang="en-CA"/>
          </a:p>
        </p:txBody>
      </p:sp>
    </p:spTree>
    <p:extLst>
      <p:ext uri="{BB962C8B-B14F-4D97-AF65-F5344CB8AC3E}">
        <p14:creationId xmlns:p14="http://schemas.microsoft.com/office/powerpoint/2010/main" val="4215819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172D1-EF1A-4A21-BDC1-CA0B2D3C34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74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17</a:t>
            </a:fld>
            <a:endParaRPr lang="en-CA"/>
          </a:p>
        </p:txBody>
      </p:sp>
    </p:spTree>
    <p:extLst>
      <p:ext uri="{BB962C8B-B14F-4D97-AF65-F5344CB8AC3E}">
        <p14:creationId xmlns:p14="http://schemas.microsoft.com/office/powerpoint/2010/main" val="103685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2</a:t>
            </a:fld>
            <a:endParaRPr lang="en-CA"/>
          </a:p>
        </p:txBody>
      </p:sp>
    </p:spTree>
    <p:extLst>
      <p:ext uri="{BB962C8B-B14F-4D97-AF65-F5344CB8AC3E}">
        <p14:creationId xmlns:p14="http://schemas.microsoft.com/office/powerpoint/2010/main" val="320115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3</a:t>
            </a:fld>
            <a:endParaRPr lang="en-CA"/>
          </a:p>
        </p:txBody>
      </p:sp>
    </p:spTree>
    <p:extLst>
      <p:ext uri="{BB962C8B-B14F-4D97-AF65-F5344CB8AC3E}">
        <p14:creationId xmlns:p14="http://schemas.microsoft.com/office/powerpoint/2010/main" val="143988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0" marR="0">
              <a:lnSpc>
                <a:spcPct val="110000"/>
              </a:lnSpc>
              <a:spcBef>
                <a:spcPts val="0"/>
              </a:spcBef>
              <a:spcAft>
                <a:spcPts val="400"/>
              </a:spcAft>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Based on FamilyGrocer’s history of a significant data breach in Latin America and auditor concerns about the lack of access controls in Mexico and Brazil, the following recommendations are critical:</a:t>
            </a:r>
          </a:p>
          <a:p>
            <a:pPr marL="0" marR="0">
              <a:lnSpc>
                <a:spcPct val="110000"/>
              </a:lnSpc>
              <a:spcBef>
                <a:spcPts val="0"/>
              </a:spcBef>
              <a:spcAft>
                <a:spcPts val="400"/>
              </a:spcAft>
            </a:pP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Deploy access control mechanisms - Introduce identity and access management (IAM) systems to enforce strong access controls. This will address the external auditor's concern that “access controls are close to inexistent” in Mexico and Brazil.</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Establish a regional IT governance structure - Appoint a regional IT Head to ensure local compliance, enforce standardized controls and implement global policies effectively. This ensures stronger oversight, which was previously absent during the data breach incident. </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Conduct regular security audits and training - Perform frequent independent audits to monitor internal control effectiveness. Provide employee training to build awareness of IT policies and secure practices, particularly where resistance to change exists.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pPr marL="342900" marR="0" lvl="0" indent="-342900">
              <a:lnSpc>
                <a:spcPct val="110000"/>
              </a:lnSpc>
              <a:spcBef>
                <a:spcPts val="0"/>
              </a:spcBef>
              <a:spcAft>
                <a:spcPts val="400"/>
              </a:spcAft>
              <a:buClr>
                <a:srgbClr val="386EF7"/>
              </a:buClr>
              <a:buFont typeface="Symbol" panose="05050102010706020507" pitchFamily="18" charset="2"/>
              <a:buChar char=""/>
            </a:pPr>
            <a:r>
              <a:rPr lang="en-US" sz="1800" dirty="0">
                <a:effectLst/>
                <a:latin typeface="Calibri Light" panose="020F0302020204030204" pitchFamily="34" charset="0"/>
                <a:ea typeface="Calibri Light" panose="020F0302020204030204" pitchFamily="34" charset="0"/>
                <a:cs typeface="Times New Roman" panose="02020603050405020304" pitchFamily="18" charset="0"/>
              </a:rPr>
              <a:t>Centralize monitoring via a SOC - Enhance threat detection and response capabilities by implementing a centralized Security Operations Center (SOC) for Latin America. Implement centralized logging and monitoring tools to detect unauthorized access.</a:t>
            </a:r>
            <a:endParaRPr lang="en-CA" sz="1800" dirty="0">
              <a:effectLst/>
              <a:latin typeface="Calibri" panose="020F0502020204030204" pitchFamily="34" charset="0"/>
              <a:ea typeface="Calibri Light" panose="020F03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4</a:t>
            </a:fld>
            <a:endParaRPr lang="en-CA"/>
          </a:p>
        </p:txBody>
      </p:sp>
    </p:spTree>
    <p:extLst>
      <p:ext uri="{BB962C8B-B14F-4D97-AF65-F5344CB8AC3E}">
        <p14:creationId xmlns:p14="http://schemas.microsoft.com/office/powerpoint/2010/main" val="3962017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Industry research shows that organizations with well-managed, simplified foundations face significantly lower IT risk. FamilyGrocer should terminate the Salesforce.com CRM contract and standardize on the SAP HANA CRM platform to strengthen their foundation and reduce risks. This will also increase agility for expansion and acquisitions by reducing integration complexity and the associated risks with multiple CRM or ERP systems.</a:t>
            </a:r>
          </a:p>
          <a:p>
            <a:endParaRPr lang="en-US" b="0" i="0" dirty="0">
              <a:solidFill>
                <a:srgbClr val="242424"/>
              </a:solidFill>
              <a:effectLst/>
              <a:latin typeface="Segoe UI" panose="020B0502040204020203" pitchFamily="34" charset="0"/>
            </a:endParaRPr>
          </a:p>
          <a:p>
            <a:r>
              <a:rPr lang="en-US" b="0" i="0" dirty="0">
                <a:solidFill>
                  <a:srgbClr val="242424"/>
                </a:solidFill>
                <a:effectLst/>
                <a:latin typeface="Segoe UI" panose="020B0502040204020203" pitchFamily="34" charset="0"/>
              </a:rPr>
              <a:t>The organization should implement targeted change management programs in Asia and Latin America to address adoption issues as well as assisting the CMO rapidly move between CRM systems.</a:t>
            </a:r>
          </a:p>
          <a:p>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5</a:t>
            </a:fld>
            <a:endParaRPr lang="en-CA"/>
          </a:p>
        </p:txBody>
      </p:sp>
    </p:spTree>
    <p:extLst>
      <p:ext uri="{BB962C8B-B14F-4D97-AF65-F5344CB8AC3E}">
        <p14:creationId xmlns:p14="http://schemas.microsoft.com/office/powerpoint/2010/main" val="181053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US" dirty="0"/>
          </a:p>
          <a:p>
            <a:pPr>
              <a:buFont typeface="+mj-lt"/>
              <a:buAutoNum type="arabicPeriod"/>
            </a:pPr>
            <a:r>
              <a:rPr lang="en-US" dirty="0"/>
              <a:t>Adventure IT recommends that FamilyGrocer develop a robust vendor management program to address operational, financial, legal, and compliance risks, including clear policies for onboarding, selection, and monitoring vendors.</a:t>
            </a:r>
          </a:p>
          <a:p>
            <a:pPr>
              <a:buFont typeface="+mj-lt"/>
              <a:buAutoNum type="arabicPeriod"/>
            </a:pPr>
            <a:endParaRPr lang="en-US" dirty="0"/>
          </a:p>
          <a:p>
            <a:pPr>
              <a:buFont typeface="+mj-lt"/>
              <a:buAutoNum type="arabicPeriod"/>
            </a:pPr>
            <a:r>
              <a:rPr lang="en-US" dirty="0"/>
              <a:t>Repairing the relationship with the current vendor and establishing an Enterprise Agreement (EA) should be a priority to provide flexibility in licensing, ensure compliance, and lower agility risks.</a:t>
            </a:r>
          </a:p>
          <a:p>
            <a:pPr>
              <a:buFont typeface="+mj-lt"/>
              <a:buAutoNum type="arabicPeriod"/>
            </a:pPr>
            <a:endParaRPr lang="en-US" dirty="0"/>
          </a:p>
          <a:p>
            <a:pPr>
              <a:buFont typeface="+mj-lt"/>
              <a:buAutoNum type="arabicPeriod"/>
            </a:pPr>
            <a:r>
              <a:rPr lang="en-US" dirty="0"/>
              <a:t>Once the EA is in place, FamilyGrocer should implement policies, assign clear responsibilities, and conduct annual audits supported by training programs to significantly reduce risk exposure across the organization.</a:t>
            </a:r>
          </a:p>
        </p:txBody>
      </p:sp>
      <p:sp>
        <p:nvSpPr>
          <p:cNvPr id="4" name="Slide Number Placeholder 3"/>
          <p:cNvSpPr>
            <a:spLocks noGrp="1"/>
          </p:cNvSpPr>
          <p:nvPr>
            <p:ph type="sldNum" sz="quarter" idx="5"/>
          </p:nvPr>
        </p:nvSpPr>
        <p:spPr/>
        <p:txBody>
          <a:bodyPr/>
          <a:lstStyle/>
          <a:p>
            <a:fld id="{13BC84BD-FB9F-4C8C-BB66-70A1761D4E60}" type="slidenum">
              <a:rPr lang="en-CA" smtClean="0"/>
              <a:t>7</a:t>
            </a:fld>
            <a:endParaRPr lang="en-CA"/>
          </a:p>
        </p:txBody>
      </p:sp>
    </p:spTree>
    <p:extLst>
      <p:ext uri="{BB962C8B-B14F-4D97-AF65-F5344CB8AC3E}">
        <p14:creationId xmlns:p14="http://schemas.microsoft.com/office/powerpoint/2010/main" val="2905910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When it comes to drone delivery there are a number of associated risks.</a:t>
            </a:r>
          </a:p>
          <a:p>
            <a:endParaRPr lang="en-US" dirty="0"/>
          </a:p>
          <a:p>
            <a:pPr>
              <a:lnSpc>
                <a:spcPct val="100000"/>
              </a:lnSpc>
              <a:buFont typeface="Arial" panose="020B0604020202020204" pitchFamily="34" charset="0"/>
              <a:buChar char="•"/>
            </a:pPr>
            <a:r>
              <a:rPr lang="en-US" sz="1200" b="1" dirty="0">
                <a:latin typeface="Aptos" panose="020B0004020202020204" pitchFamily="34" charset="0"/>
              </a:rPr>
              <a:t>Data &amp; Privacy:</a:t>
            </a:r>
            <a:r>
              <a:rPr lang="en-US" sz="1200" dirty="0">
                <a:latin typeface="Aptos" panose="020B0004020202020204" pitchFamily="34" charset="0"/>
              </a:rPr>
              <a:t> Use of Drones raises concerns about privacy and compliance.</a:t>
            </a:r>
          </a:p>
          <a:p>
            <a:pPr>
              <a:lnSpc>
                <a:spcPct val="100000"/>
              </a:lnSpc>
              <a:buFont typeface="Arial" panose="020B0604020202020204" pitchFamily="34" charset="0"/>
              <a:buChar char="•"/>
            </a:pPr>
            <a:endParaRPr lang="en-US" sz="1200" dirty="0">
              <a:latin typeface="Aptos" panose="020B0004020202020204" pitchFamily="34" charset="0"/>
            </a:endParaRPr>
          </a:p>
          <a:p>
            <a:pPr>
              <a:lnSpc>
                <a:spcPct val="100000"/>
              </a:lnSpc>
              <a:buFont typeface="Arial" panose="020B0604020202020204" pitchFamily="34" charset="0"/>
              <a:buChar char="•"/>
            </a:pPr>
            <a:r>
              <a:rPr lang="en-US" sz="1200" b="1" dirty="0">
                <a:latin typeface="Aptos" panose="020B0004020202020204" pitchFamily="34" charset="0"/>
              </a:rPr>
              <a:t>Regulatory:</a:t>
            </a:r>
            <a:r>
              <a:rPr lang="en-US" sz="1200" dirty="0">
                <a:latin typeface="Aptos" panose="020B0004020202020204" pitchFamily="34" charset="0"/>
              </a:rPr>
              <a:t> Complex airspace and aviation regulations challenge implementation.</a:t>
            </a:r>
          </a:p>
          <a:p>
            <a:pPr>
              <a:lnSpc>
                <a:spcPct val="100000"/>
              </a:lnSpc>
              <a:buFont typeface="Arial" panose="020B0604020202020204" pitchFamily="34" charset="0"/>
              <a:buChar char="•"/>
            </a:pPr>
            <a:endParaRPr lang="en-US" sz="1200" dirty="0">
              <a:latin typeface="Aptos" panose="020B0004020202020204" pitchFamily="34" charset="0"/>
            </a:endParaRPr>
          </a:p>
          <a:p>
            <a:pPr>
              <a:lnSpc>
                <a:spcPct val="100000"/>
              </a:lnSpc>
              <a:buFont typeface="Arial" panose="020B0604020202020204" pitchFamily="34" charset="0"/>
              <a:buChar char="•"/>
            </a:pPr>
            <a:r>
              <a:rPr lang="en-US" sz="1200" b="1" dirty="0">
                <a:latin typeface="Aptos" panose="020B0004020202020204" pitchFamily="34" charset="0"/>
              </a:rPr>
              <a:t>Safety &amp; Liability:</a:t>
            </a:r>
            <a:r>
              <a:rPr lang="en-US" sz="1200" dirty="0">
                <a:latin typeface="Aptos" panose="020B0004020202020204" pitchFamily="34" charset="0"/>
              </a:rPr>
              <a:t> Risk of collisions or failures could lead to injury, lawsuits, and public backlash.</a:t>
            </a:r>
          </a:p>
          <a:p>
            <a:pPr>
              <a:lnSpc>
                <a:spcPct val="100000"/>
              </a:lnSpc>
              <a:buFont typeface="Arial" panose="020B0604020202020204" pitchFamily="34" charset="0"/>
              <a:buChar char="•"/>
            </a:pPr>
            <a:endParaRPr lang="en-US" sz="1200" dirty="0">
              <a:latin typeface="Aptos" panose="020B0004020202020204" pitchFamily="34" charset="0"/>
            </a:endParaRPr>
          </a:p>
          <a:p>
            <a:pPr>
              <a:lnSpc>
                <a:spcPct val="100000"/>
              </a:lnSpc>
              <a:buFont typeface="Arial" panose="020B0604020202020204" pitchFamily="34" charset="0"/>
              <a:buChar char="•"/>
            </a:pPr>
            <a:r>
              <a:rPr lang="en-US" sz="1200" b="1" dirty="0">
                <a:latin typeface="Aptos" panose="020B0004020202020204" pitchFamily="34" charset="0"/>
              </a:rPr>
              <a:t>Reputational:</a:t>
            </a:r>
            <a:r>
              <a:rPr lang="en-US" sz="1200" dirty="0">
                <a:latin typeface="Aptos" panose="020B0004020202020204" pitchFamily="34" charset="0"/>
              </a:rPr>
              <a:t> Safety issues may trigger cascading risks, damaging the brand.</a:t>
            </a:r>
          </a:p>
          <a:p>
            <a:endParaRPr lang="en-US" dirty="0"/>
          </a:p>
          <a:p>
            <a:r>
              <a:rPr lang="en-US" dirty="0"/>
              <a:t>However, the Board and Executives indicated a high risk appetite, but be cautious of this one exceeding risk tolerance. </a:t>
            </a:r>
          </a:p>
          <a:p>
            <a:endParaRPr lang="en-US" dirty="0"/>
          </a:p>
          <a:p>
            <a:r>
              <a:rPr lang="en-US" dirty="0"/>
              <a:t>Our recommendation is to proceed cautiously with a small pilot project and explore partnerships or acquisitions with established players to minimize risk exposure.</a:t>
            </a:r>
          </a:p>
        </p:txBody>
      </p:sp>
      <p:sp>
        <p:nvSpPr>
          <p:cNvPr id="4" name="Slide Number Placeholder 3"/>
          <p:cNvSpPr>
            <a:spLocks noGrp="1"/>
          </p:cNvSpPr>
          <p:nvPr>
            <p:ph type="sldNum" sz="quarter" idx="5"/>
          </p:nvPr>
        </p:nvSpPr>
        <p:spPr/>
        <p:txBody>
          <a:bodyPr/>
          <a:lstStyle/>
          <a:p>
            <a:fld id="{13BC84BD-FB9F-4C8C-BB66-70A1761D4E60}" type="slidenum">
              <a:rPr lang="en-CA" smtClean="0"/>
              <a:t>8</a:t>
            </a:fld>
            <a:endParaRPr lang="en-CA"/>
          </a:p>
        </p:txBody>
      </p:sp>
    </p:spTree>
    <p:extLst>
      <p:ext uri="{BB962C8B-B14F-4D97-AF65-F5344CB8AC3E}">
        <p14:creationId xmlns:p14="http://schemas.microsoft.com/office/powerpoint/2010/main" val="335641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After analyzing the possibility of implementing sensors to enable an IoT model for Inventories in North America, although there are some risks, we believe they are manageable.</a:t>
            </a:r>
          </a:p>
          <a:p>
            <a:endParaRPr lang="en-CA" dirty="0"/>
          </a:p>
          <a:p>
            <a:r>
              <a:rPr lang="en-CA" dirty="0"/>
              <a:t>Risks include technology risks, cybersecurity risks, and potentially some compliance risk depending on data usage.</a:t>
            </a:r>
          </a:p>
          <a:p>
            <a:endParaRPr lang="en-CA" dirty="0"/>
          </a:p>
          <a:p>
            <a:r>
              <a:rPr lang="en-CA" dirty="0"/>
              <a:t>Our recommendation is to proceed with this project and considering the following strategies:</a:t>
            </a:r>
          </a:p>
          <a:p>
            <a:endParaRPr lang="en-US" dirty="0"/>
          </a:p>
          <a:p>
            <a:pPr marL="171450" indent="-171450">
              <a:buFontTx/>
              <a:buChar char="-"/>
            </a:pPr>
            <a:r>
              <a:rPr lang="en-US" dirty="0"/>
              <a:t>Pay particular attention to third party risk and Partnering with reliable vendors that have solid risk management practices. </a:t>
            </a:r>
          </a:p>
          <a:p>
            <a:pPr marL="171450" indent="-171450">
              <a:buFontTx/>
              <a:buChar char="-"/>
            </a:pPr>
            <a:r>
              <a:rPr lang="en-US" dirty="0"/>
              <a:t>Pay particular attention to security by design when architecting a resilient IoT infrastructure</a:t>
            </a:r>
          </a:p>
          <a:p>
            <a:pPr marL="171450" indent="-171450">
              <a:buFontTx/>
              <a:buChar char="-"/>
            </a:pPr>
            <a:r>
              <a:rPr lang="en-US" dirty="0"/>
              <a:t>Add a light weight change management program for the people affected and to minimize risk associated with changes, and continuously monitor the program</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9</a:t>
            </a:fld>
            <a:endParaRPr lang="en-CA"/>
          </a:p>
        </p:txBody>
      </p:sp>
    </p:spTree>
    <p:extLst>
      <p:ext uri="{BB962C8B-B14F-4D97-AF65-F5344CB8AC3E}">
        <p14:creationId xmlns:p14="http://schemas.microsoft.com/office/powerpoint/2010/main" val="186425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13BC84BD-FB9F-4C8C-BB66-70A1761D4E60}" type="slidenum">
              <a:rPr lang="en-CA" smtClean="0"/>
              <a:t>10</a:t>
            </a:fld>
            <a:endParaRPr lang="en-CA"/>
          </a:p>
        </p:txBody>
      </p:sp>
    </p:spTree>
    <p:extLst>
      <p:ext uri="{BB962C8B-B14F-4D97-AF65-F5344CB8AC3E}">
        <p14:creationId xmlns:p14="http://schemas.microsoft.com/office/powerpoint/2010/main" val="173037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12/13/2025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15151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12/13/2025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4156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12/13/2025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5819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3B25E3D6-2A2E-464A-8CB9-910A73E922D2}"/>
              </a:ext>
            </a:extLst>
          </p:cNvPr>
          <p:cNvCxnSpPr/>
          <p:nvPr userDrawn="1"/>
        </p:nvCxnSpPr>
        <p:spPr>
          <a:xfrm>
            <a:off x="1226359" y="4878388"/>
            <a:ext cx="9736242" cy="0"/>
          </a:xfrm>
          <a:prstGeom prst="line">
            <a:avLst/>
          </a:prstGeom>
          <a:ln w="36068">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7AC1507B-4D7E-4A03-BD68-719F3B4FFFFE}"/>
              </a:ext>
            </a:extLst>
          </p:cNvPr>
          <p:cNvGrpSpPr/>
          <p:nvPr userDrawn="1"/>
        </p:nvGrpSpPr>
        <p:grpSpPr>
          <a:xfrm>
            <a:off x="1098343" y="3580937"/>
            <a:ext cx="256032" cy="1426311"/>
            <a:chOff x="1098343" y="3580937"/>
            <a:chExt cx="256032" cy="1426311"/>
          </a:xfrm>
        </p:grpSpPr>
        <p:cxnSp>
          <p:nvCxnSpPr>
            <p:cNvPr id="36" name="Straight Connector 35">
              <a:extLst>
                <a:ext uri="{FF2B5EF4-FFF2-40B4-BE49-F238E27FC236}">
                  <a16:creationId xmlns:a16="http://schemas.microsoft.com/office/drawing/2014/main" id="{F344BED5-CC6A-4BE9-A525-8E8D0064488A}"/>
                </a:ext>
              </a:extLst>
            </p:cNvPr>
            <p:cNvCxnSpPr>
              <a:cxnSpLocks/>
            </p:cNvCxnSpPr>
            <p:nvPr userDrawn="1"/>
          </p:nvCxnSpPr>
          <p:spPr>
            <a:xfrm rot="16200000">
              <a:off x="563419" y="4243877"/>
              <a:ext cx="132588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2C7B801-E8A3-4356-8E6E-5A82DA9E1443}"/>
                </a:ext>
              </a:extLst>
            </p:cNvPr>
            <p:cNvSpPr/>
            <p:nvPr userDrawn="1"/>
          </p:nvSpPr>
          <p:spPr>
            <a:xfrm>
              <a:off x="1098343" y="4751216"/>
              <a:ext cx="256032" cy="256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8" name="Group 37">
            <a:extLst>
              <a:ext uri="{FF2B5EF4-FFF2-40B4-BE49-F238E27FC236}">
                <a16:creationId xmlns:a16="http://schemas.microsoft.com/office/drawing/2014/main" id="{BEB49D06-EF63-4C3A-910B-CB6831B16C9D}"/>
              </a:ext>
            </a:extLst>
          </p:cNvPr>
          <p:cNvGrpSpPr/>
          <p:nvPr userDrawn="1"/>
        </p:nvGrpSpPr>
        <p:grpSpPr>
          <a:xfrm>
            <a:off x="1995041" y="4439619"/>
            <a:ext cx="128016" cy="502920"/>
            <a:chOff x="1973856" y="4439619"/>
            <a:chExt cx="128016" cy="502920"/>
          </a:xfrm>
        </p:grpSpPr>
        <p:cxnSp>
          <p:nvCxnSpPr>
            <p:cNvPr id="32" name="Straight Connector 31">
              <a:extLst>
                <a:ext uri="{FF2B5EF4-FFF2-40B4-BE49-F238E27FC236}">
                  <a16:creationId xmlns:a16="http://schemas.microsoft.com/office/drawing/2014/main" id="{327E53F1-5E20-4EC7-87CF-EB6E9FDE9F12}"/>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C87D9C1-E63A-4E7F-A2F2-B9441DFAFE6B}"/>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9" name="Group 38">
            <a:extLst>
              <a:ext uri="{FF2B5EF4-FFF2-40B4-BE49-F238E27FC236}">
                <a16:creationId xmlns:a16="http://schemas.microsoft.com/office/drawing/2014/main" id="{4FA409AA-6816-4FFF-BA25-BAD4447A906F}"/>
              </a:ext>
            </a:extLst>
          </p:cNvPr>
          <p:cNvGrpSpPr/>
          <p:nvPr userDrawn="1"/>
        </p:nvGrpSpPr>
        <p:grpSpPr>
          <a:xfrm>
            <a:off x="2785120" y="4439619"/>
            <a:ext cx="128016" cy="502920"/>
            <a:chOff x="1973856" y="4439619"/>
            <a:chExt cx="128016" cy="502920"/>
          </a:xfrm>
        </p:grpSpPr>
        <p:cxnSp>
          <p:nvCxnSpPr>
            <p:cNvPr id="40" name="Straight Connector 39">
              <a:extLst>
                <a:ext uri="{FF2B5EF4-FFF2-40B4-BE49-F238E27FC236}">
                  <a16:creationId xmlns:a16="http://schemas.microsoft.com/office/drawing/2014/main" id="{5CA6520F-1760-430A-B65E-C626CFF2F72B}"/>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843C49-812F-4AC4-8759-BFA1B2C480FD}"/>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42" name="Group 41">
            <a:extLst>
              <a:ext uri="{FF2B5EF4-FFF2-40B4-BE49-F238E27FC236}">
                <a16:creationId xmlns:a16="http://schemas.microsoft.com/office/drawing/2014/main" id="{4C21F7E2-F666-48FA-AABB-65E011391734}"/>
              </a:ext>
            </a:extLst>
          </p:cNvPr>
          <p:cNvGrpSpPr/>
          <p:nvPr userDrawn="1"/>
        </p:nvGrpSpPr>
        <p:grpSpPr>
          <a:xfrm>
            <a:off x="4411766" y="4439619"/>
            <a:ext cx="128016" cy="502920"/>
            <a:chOff x="1973856" y="4439619"/>
            <a:chExt cx="128016" cy="502920"/>
          </a:xfrm>
        </p:grpSpPr>
        <p:cxnSp>
          <p:nvCxnSpPr>
            <p:cNvPr id="43" name="Straight Connector 42">
              <a:extLst>
                <a:ext uri="{FF2B5EF4-FFF2-40B4-BE49-F238E27FC236}">
                  <a16:creationId xmlns:a16="http://schemas.microsoft.com/office/drawing/2014/main" id="{D8569AFA-3030-46B5-8C96-BBA5D82A9D78}"/>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F0F0204-329B-4C59-9376-DA2E190A41F2}"/>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45" name="Group 44">
            <a:extLst>
              <a:ext uri="{FF2B5EF4-FFF2-40B4-BE49-F238E27FC236}">
                <a16:creationId xmlns:a16="http://schemas.microsoft.com/office/drawing/2014/main" id="{FD9007D7-5B92-4731-A39C-F5A6EBB39A0F}"/>
              </a:ext>
            </a:extLst>
          </p:cNvPr>
          <p:cNvGrpSpPr/>
          <p:nvPr userDrawn="1"/>
        </p:nvGrpSpPr>
        <p:grpSpPr>
          <a:xfrm>
            <a:off x="5219453" y="4439619"/>
            <a:ext cx="128016" cy="502920"/>
            <a:chOff x="1973856" y="4439619"/>
            <a:chExt cx="128016" cy="502920"/>
          </a:xfrm>
        </p:grpSpPr>
        <p:cxnSp>
          <p:nvCxnSpPr>
            <p:cNvPr id="46" name="Straight Connector 45">
              <a:extLst>
                <a:ext uri="{FF2B5EF4-FFF2-40B4-BE49-F238E27FC236}">
                  <a16:creationId xmlns:a16="http://schemas.microsoft.com/office/drawing/2014/main" id="{EEEC3455-89C8-487D-A4AD-5C3E0D6D7378}"/>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0D5132D-9C05-4BA1-9DC5-047AD05AFCAD}"/>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75" name="Group 74">
            <a:extLst>
              <a:ext uri="{FF2B5EF4-FFF2-40B4-BE49-F238E27FC236}">
                <a16:creationId xmlns:a16="http://schemas.microsoft.com/office/drawing/2014/main" id="{E298C5F6-9A26-42A5-8CE6-0AB714917758}"/>
              </a:ext>
            </a:extLst>
          </p:cNvPr>
          <p:cNvGrpSpPr/>
          <p:nvPr userDrawn="1"/>
        </p:nvGrpSpPr>
        <p:grpSpPr>
          <a:xfrm>
            <a:off x="6841493" y="4439619"/>
            <a:ext cx="128016" cy="502920"/>
            <a:chOff x="6841493" y="4439619"/>
            <a:chExt cx="128016" cy="502920"/>
          </a:xfrm>
        </p:grpSpPr>
        <p:cxnSp>
          <p:nvCxnSpPr>
            <p:cNvPr id="49" name="Straight Connector 48">
              <a:extLst>
                <a:ext uri="{FF2B5EF4-FFF2-40B4-BE49-F238E27FC236}">
                  <a16:creationId xmlns:a16="http://schemas.microsoft.com/office/drawing/2014/main" id="{EECD6B90-8AB5-404B-8C47-296EACB3A748}"/>
                </a:ext>
              </a:extLst>
            </p:cNvPr>
            <p:cNvCxnSpPr>
              <a:cxnSpLocks/>
            </p:cNvCxnSpPr>
            <p:nvPr userDrawn="1"/>
          </p:nvCxnSpPr>
          <p:spPr>
            <a:xfrm rot="16200000">
              <a:off x="6686045"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19B7AA1-FBFB-4467-A894-A8493F7A6AA8}"/>
                </a:ext>
              </a:extLst>
            </p:cNvPr>
            <p:cNvSpPr/>
            <p:nvPr userDrawn="1"/>
          </p:nvSpPr>
          <p:spPr>
            <a:xfrm>
              <a:off x="6841493"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51" name="Group 50">
            <a:extLst>
              <a:ext uri="{FF2B5EF4-FFF2-40B4-BE49-F238E27FC236}">
                <a16:creationId xmlns:a16="http://schemas.microsoft.com/office/drawing/2014/main" id="{37A216D3-B10A-49A2-91E7-6B15001A3FB0}"/>
              </a:ext>
            </a:extLst>
          </p:cNvPr>
          <p:cNvGrpSpPr/>
          <p:nvPr userDrawn="1"/>
        </p:nvGrpSpPr>
        <p:grpSpPr>
          <a:xfrm>
            <a:off x="7653514" y="4439619"/>
            <a:ext cx="128016" cy="502920"/>
            <a:chOff x="1973856" y="4439619"/>
            <a:chExt cx="128016" cy="502920"/>
          </a:xfrm>
        </p:grpSpPr>
        <p:cxnSp>
          <p:nvCxnSpPr>
            <p:cNvPr id="52" name="Straight Connector 51">
              <a:extLst>
                <a:ext uri="{FF2B5EF4-FFF2-40B4-BE49-F238E27FC236}">
                  <a16:creationId xmlns:a16="http://schemas.microsoft.com/office/drawing/2014/main" id="{C9539913-F5B6-46CE-8254-5D926DEA5760}"/>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11FC251-CB3D-4E38-ACB7-A62B2D60EB47}"/>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54" name="Group 53">
            <a:extLst>
              <a:ext uri="{FF2B5EF4-FFF2-40B4-BE49-F238E27FC236}">
                <a16:creationId xmlns:a16="http://schemas.microsoft.com/office/drawing/2014/main" id="{33A48BF4-E5AF-426C-B91A-E2874F887DFC}"/>
              </a:ext>
            </a:extLst>
          </p:cNvPr>
          <p:cNvGrpSpPr/>
          <p:nvPr userDrawn="1"/>
        </p:nvGrpSpPr>
        <p:grpSpPr>
          <a:xfrm>
            <a:off x="9275553" y="4439619"/>
            <a:ext cx="128016" cy="502920"/>
            <a:chOff x="1973856" y="4439619"/>
            <a:chExt cx="128016" cy="502920"/>
          </a:xfrm>
        </p:grpSpPr>
        <p:cxnSp>
          <p:nvCxnSpPr>
            <p:cNvPr id="55" name="Straight Connector 54">
              <a:extLst>
                <a:ext uri="{FF2B5EF4-FFF2-40B4-BE49-F238E27FC236}">
                  <a16:creationId xmlns:a16="http://schemas.microsoft.com/office/drawing/2014/main" id="{43156CFF-0844-4928-96F2-9B7989831CB0}"/>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B7D5F2D-1085-4523-9A56-C2B16A2F0464}"/>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57" name="Group 56">
            <a:extLst>
              <a:ext uri="{FF2B5EF4-FFF2-40B4-BE49-F238E27FC236}">
                <a16:creationId xmlns:a16="http://schemas.microsoft.com/office/drawing/2014/main" id="{B2166A5C-6403-42D7-8962-0052BEA0363E}"/>
              </a:ext>
            </a:extLst>
          </p:cNvPr>
          <p:cNvGrpSpPr/>
          <p:nvPr userDrawn="1"/>
        </p:nvGrpSpPr>
        <p:grpSpPr>
          <a:xfrm>
            <a:off x="10087574" y="4439619"/>
            <a:ext cx="128016" cy="502920"/>
            <a:chOff x="1973856" y="4439619"/>
            <a:chExt cx="128016" cy="502920"/>
          </a:xfrm>
        </p:grpSpPr>
        <p:cxnSp>
          <p:nvCxnSpPr>
            <p:cNvPr id="58" name="Straight Connector 57">
              <a:extLst>
                <a:ext uri="{FF2B5EF4-FFF2-40B4-BE49-F238E27FC236}">
                  <a16:creationId xmlns:a16="http://schemas.microsoft.com/office/drawing/2014/main" id="{6BDD4C7A-BAE9-4341-ACA2-BC09D58B2EB2}"/>
                </a:ext>
              </a:extLst>
            </p:cNvPr>
            <p:cNvCxnSpPr>
              <a:cxnSpLocks/>
            </p:cNvCxnSpPr>
            <p:nvPr userDrawn="1"/>
          </p:nvCxnSpPr>
          <p:spPr>
            <a:xfrm rot="16200000">
              <a:off x="1818408" y="4659075"/>
              <a:ext cx="4389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092417B-AC2A-401B-90D8-62AA0CC234E7}"/>
                </a:ext>
              </a:extLst>
            </p:cNvPr>
            <p:cNvSpPr/>
            <p:nvPr userDrawn="1"/>
          </p:nvSpPr>
          <p:spPr>
            <a:xfrm>
              <a:off x="1973856" y="4814523"/>
              <a:ext cx="128016" cy="128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81" name="Group 80">
            <a:extLst>
              <a:ext uri="{FF2B5EF4-FFF2-40B4-BE49-F238E27FC236}">
                <a16:creationId xmlns:a16="http://schemas.microsoft.com/office/drawing/2014/main" id="{575A635E-0C3E-4F07-842B-60231D9875D4}"/>
              </a:ext>
            </a:extLst>
          </p:cNvPr>
          <p:cNvGrpSpPr/>
          <p:nvPr userDrawn="1"/>
        </p:nvGrpSpPr>
        <p:grpSpPr>
          <a:xfrm>
            <a:off x="3532404" y="3580937"/>
            <a:ext cx="256032" cy="1426311"/>
            <a:chOff x="3532404" y="3580937"/>
            <a:chExt cx="256032" cy="1426311"/>
          </a:xfrm>
        </p:grpSpPr>
        <p:cxnSp>
          <p:nvCxnSpPr>
            <p:cNvPr id="61" name="Straight Connector 60">
              <a:extLst>
                <a:ext uri="{FF2B5EF4-FFF2-40B4-BE49-F238E27FC236}">
                  <a16:creationId xmlns:a16="http://schemas.microsoft.com/office/drawing/2014/main" id="{CC9D07EB-53D6-4BBA-ACB6-E8F63F9A0835}"/>
                </a:ext>
              </a:extLst>
            </p:cNvPr>
            <p:cNvCxnSpPr>
              <a:cxnSpLocks/>
            </p:cNvCxnSpPr>
            <p:nvPr userDrawn="1"/>
          </p:nvCxnSpPr>
          <p:spPr>
            <a:xfrm rot="16200000">
              <a:off x="2997480" y="4243877"/>
              <a:ext cx="132588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5616335-BCB9-464C-BEA1-A1E7E74FD8BE}"/>
                </a:ext>
              </a:extLst>
            </p:cNvPr>
            <p:cNvSpPr/>
            <p:nvPr userDrawn="1"/>
          </p:nvSpPr>
          <p:spPr>
            <a:xfrm>
              <a:off x="3532404" y="4751216"/>
              <a:ext cx="256032" cy="256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78" name="Group 77">
            <a:extLst>
              <a:ext uri="{FF2B5EF4-FFF2-40B4-BE49-F238E27FC236}">
                <a16:creationId xmlns:a16="http://schemas.microsoft.com/office/drawing/2014/main" id="{9703DC63-2401-4AD3-8B32-193667CD897E}"/>
              </a:ext>
            </a:extLst>
          </p:cNvPr>
          <p:cNvGrpSpPr/>
          <p:nvPr userDrawn="1"/>
        </p:nvGrpSpPr>
        <p:grpSpPr>
          <a:xfrm>
            <a:off x="5966465" y="3580937"/>
            <a:ext cx="256032" cy="1426311"/>
            <a:chOff x="5966465" y="3580937"/>
            <a:chExt cx="256032" cy="1426311"/>
          </a:xfrm>
        </p:grpSpPr>
        <p:cxnSp>
          <p:nvCxnSpPr>
            <p:cNvPr id="64" name="Straight Connector 63">
              <a:extLst>
                <a:ext uri="{FF2B5EF4-FFF2-40B4-BE49-F238E27FC236}">
                  <a16:creationId xmlns:a16="http://schemas.microsoft.com/office/drawing/2014/main" id="{16A6E3F7-6319-4441-AFD9-C3D4F2972FA5}"/>
                </a:ext>
              </a:extLst>
            </p:cNvPr>
            <p:cNvCxnSpPr>
              <a:cxnSpLocks/>
            </p:cNvCxnSpPr>
            <p:nvPr userDrawn="1"/>
          </p:nvCxnSpPr>
          <p:spPr>
            <a:xfrm rot="16200000">
              <a:off x="5431541" y="4243877"/>
              <a:ext cx="132588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4C9D2D7D-12CB-4802-999B-1D1F87BE0FA5}"/>
                </a:ext>
              </a:extLst>
            </p:cNvPr>
            <p:cNvSpPr/>
            <p:nvPr userDrawn="1"/>
          </p:nvSpPr>
          <p:spPr>
            <a:xfrm>
              <a:off x="5966465" y="4751216"/>
              <a:ext cx="256032" cy="256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77" name="Group 76">
            <a:extLst>
              <a:ext uri="{FF2B5EF4-FFF2-40B4-BE49-F238E27FC236}">
                <a16:creationId xmlns:a16="http://schemas.microsoft.com/office/drawing/2014/main" id="{24158274-99B6-424C-9DB7-4B178174FCD6}"/>
              </a:ext>
            </a:extLst>
          </p:cNvPr>
          <p:cNvGrpSpPr/>
          <p:nvPr userDrawn="1"/>
        </p:nvGrpSpPr>
        <p:grpSpPr>
          <a:xfrm>
            <a:off x="8400525" y="3580937"/>
            <a:ext cx="256032" cy="1426311"/>
            <a:chOff x="8400525" y="3580937"/>
            <a:chExt cx="256032" cy="1426311"/>
          </a:xfrm>
        </p:grpSpPr>
        <p:cxnSp>
          <p:nvCxnSpPr>
            <p:cNvPr id="67" name="Straight Connector 66">
              <a:extLst>
                <a:ext uri="{FF2B5EF4-FFF2-40B4-BE49-F238E27FC236}">
                  <a16:creationId xmlns:a16="http://schemas.microsoft.com/office/drawing/2014/main" id="{8E62A3E4-AE49-44CE-8671-D9E2E7A149F4}"/>
                </a:ext>
              </a:extLst>
            </p:cNvPr>
            <p:cNvCxnSpPr>
              <a:cxnSpLocks/>
            </p:cNvCxnSpPr>
            <p:nvPr userDrawn="1"/>
          </p:nvCxnSpPr>
          <p:spPr>
            <a:xfrm rot="16200000">
              <a:off x="7865601" y="4243877"/>
              <a:ext cx="132588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1DACA3F-BDD7-46A1-9FFC-5C9E3DC0319B}"/>
                </a:ext>
              </a:extLst>
            </p:cNvPr>
            <p:cNvSpPr/>
            <p:nvPr userDrawn="1"/>
          </p:nvSpPr>
          <p:spPr>
            <a:xfrm>
              <a:off x="8400525" y="4751216"/>
              <a:ext cx="256032" cy="256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76" name="Group 75">
            <a:extLst>
              <a:ext uri="{FF2B5EF4-FFF2-40B4-BE49-F238E27FC236}">
                <a16:creationId xmlns:a16="http://schemas.microsoft.com/office/drawing/2014/main" id="{CDBF36D1-D00D-4D0E-A137-B0C1518AA950}"/>
              </a:ext>
            </a:extLst>
          </p:cNvPr>
          <p:cNvGrpSpPr/>
          <p:nvPr userDrawn="1"/>
        </p:nvGrpSpPr>
        <p:grpSpPr>
          <a:xfrm>
            <a:off x="10834585" y="3580937"/>
            <a:ext cx="256032" cy="1431463"/>
            <a:chOff x="10834585" y="3580937"/>
            <a:chExt cx="256032" cy="1431463"/>
          </a:xfrm>
        </p:grpSpPr>
        <p:cxnSp>
          <p:nvCxnSpPr>
            <p:cNvPr id="70" name="Straight Connector 69">
              <a:extLst>
                <a:ext uri="{FF2B5EF4-FFF2-40B4-BE49-F238E27FC236}">
                  <a16:creationId xmlns:a16="http://schemas.microsoft.com/office/drawing/2014/main" id="{FA69A115-43BB-4F45-8737-8989918E4F3D}"/>
                </a:ext>
              </a:extLst>
            </p:cNvPr>
            <p:cNvCxnSpPr>
              <a:cxnSpLocks/>
            </p:cNvCxnSpPr>
            <p:nvPr userDrawn="1"/>
          </p:nvCxnSpPr>
          <p:spPr>
            <a:xfrm rot="16200000">
              <a:off x="10299661" y="4243877"/>
              <a:ext cx="132588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08C80E3-AE2D-440D-A9D5-30C4A542F095}"/>
                </a:ext>
              </a:extLst>
            </p:cNvPr>
            <p:cNvSpPr/>
            <p:nvPr userDrawn="1"/>
          </p:nvSpPr>
          <p:spPr>
            <a:xfrm>
              <a:off x="10834585" y="4756368"/>
              <a:ext cx="256032" cy="256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 name="Title 1">
            <a:extLst>
              <a:ext uri="{FF2B5EF4-FFF2-40B4-BE49-F238E27FC236}">
                <a16:creationId xmlns:a16="http://schemas.microsoft.com/office/drawing/2014/main" id="{43FA2CB5-635E-4CF6-B11D-F2C5041ADBEA}"/>
              </a:ext>
            </a:extLst>
          </p:cNvPr>
          <p:cNvSpPr>
            <a:spLocks noGrp="1"/>
          </p:cNvSpPr>
          <p:nvPr userDrawn="1">
            <p:ph type="ctrTitle"/>
          </p:nvPr>
        </p:nvSpPr>
        <p:spPr>
          <a:xfrm>
            <a:off x="1524000" y="509764"/>
            <a:ext cx="9144000" cy="685801"/>
          </a:xfrm>
        </p:spPr>
        <p:txBody>
          <a:bodyPr anchor="t" anchorCtr="0">
            <a:normAutofit/>
          </a:bodyPr>
          <a:lstStyle>
            <a:lvl1pPr algn="ctr">
              <a:defRPr sz="4400"/>
            </a:lvl1pPr>
          </a:lstStyle>
          <a:p>
            <a:r>
              <a:rPr lang="en-US" noProof="0"/>
              <a:t>Click to edit Master title style</a:t>
            </a:r>
          </a:p>
        </p:txBody>
      </p:sp>
      <p:sp>
        <p:nvSpPr>
          <p:cNvPr id="3" name="Subtitle 2">
            <a:extLst>
              <a:ext uri="{FF2B5EF4-FFF2-40B4-BE49-F238E27FC236}">
                <a16:creationId xmlns:a16="http://schemas.microsoft.com/office/drawing/2014/main" id="{69C4E9CB-8B65-4E12-967D-06EAE4393B42}"/>
              </a:ext>
            </a:extLst>
          </p:cNvPr>
          <p:cNvSpPr>
            <a:spLocks noGrp="1"/>
          </p:cNvSpPr>
          <p:nvPr userDrawn="1">
            <p:ph type="subTitle" idx="1"/>
          </p:nvPr>
        </p:nvSpPr>
        <p:spPr>
          <a:xfrm>
            <a:off x="1524000" y="1240970"/>
            <a:ext cx="9144000" cy="492294"/>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2B3FA692-96F4-4A7F-8487-22F20A708F1C}"/>
              </a:ext>
            </a:extLst>
          </p:cNvPr>
          <p:cNvSpPr>
            <a:spLocks noGrp="1"/>
          </p:cNvSpPr>
          <p:nvPr userDrawn="1">
            <p:ph type="dt" sz="half" idx="10"/>
          </p:nvPr>
        </p:nvSpPr>
        <p:spPr/>
        <p:txBody>
          <a:bodyPr/>
          <a:lstStyle/>
          <a:p>
            <a:fld id="{7C4664D6-8582-46BD-A2AC-DE5D9B2F3FBF}" type="datetime1">
              <a:rPr lang="en-US" noProof="0" smtClean="0"/>
              <a:t>12/13/2025</a:t>
            </a:fld>
            <a:endParaRPr lang="en-US" noProof="0" dirty="0"/>
          </a:p>
        </p:txBody>
      </p:sp>
      <p:sp>
        <p:nvSpPr>
          <p:cNvPr id="5" name="Footer Placeholder 4">
            <a:extLst>
              <a:ext uri="{FF2B5EF4-FFF2-40B4-BE49-F238E27FC236}">
                <a16:creationId xmlns:a16="http://schemas.microsoft.com/office/drawing/2014/main" id="{1792D85A-DF1E-4EFB-B064-60EF7F601D7D}"/>
              </a:ext>
            </a:extLst>
          </p:cNvPr>
          <p:cNvSpPr>
            <a:spLocks noGrp="1"/>
          </p:cNvSpPr>
          <p:nvPr userDrawn="1">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CAE20109-909E-4186-BEE5-888E05F28C67}"/>
              </a:ext>
            </a:extLst>
          </p:cNvPr>
          <p:cNvSpPr>
            <a:spLocks noGrp="1"/>
          </p:cNvSpPr>
          <p:nvPr userDrawn="1">
            <p:ph type="sldNum" sz="quarter" idx="12"/>
          </p:nvPr>
        </p:nvSpPr>
        <p:spPr/>
        <p:txBody>
          <a:bodyPr/>
          <a:lstStyle/>
          <a:p>
            <a:fld id="{06075B66-BB0A-40EC-93F2-D831CFF2799C}" type="slidenum">
              <a:rPr lang="en-US" noProof="0" smtClean="0"/>
              <a:t>‹#›</a:t>
            </a:fld>
            <a:endParaRPr lang="en-US" noProof="0" dirty="0"/>
          </a:p>
        </p:txBody>
      </p:sp>
      <p:sp>
        <p:nvSpPr>
          <p:cNvPr id="8" name="Picture Placeholder 7">
            <a:extLst>
              <a:ext uri="{FF2B5EF4-FFF2-40B4-BE49-F238E27FC236}">
                <a16:creationId xmlns:a16="http://schemas.microsoft.com/office/drawing/2014/main" id="{42249841-1B5B-4DCB-8182-96027C01CEF4}"/>
              </a:ext>
            </a:extLst>
          </p:cNvPr>
          <p:cNvSpPr>
            <a:spLocks noGrp="1"/>
          </p:cNvSpPr>
          <p:nvPr userDrawn="1">
            <p:ph type="pic" sz="quarter" idx="13"/>
          </p:nvPr>
        </p:nvSpPr>
        <p:spPr>
          <a:xfrm>
            <a:off x="442913" y="633829"/>
            <a:ext cx="960120" cy="685800"/>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11" name="Text Placeholder 10">
            <a:extLst>
              <a:ext uri="{FF2B5EF4-FFF2-40B4-BE49-F238E27FC236}">
                <a16:creationId xmlns:a16="http://schemas.microsoft.com/office/drawing/2014/main" id="{1005C338-76FB-4C4F-9EB1-183CFD6B9075}"/>
              </a:ext>
            </a:extLst>
          </p:cNvPr>
          <p:cNvSpPr>
            <a:spLocks noGrp="1"/>
          </p:cNvSpPr>
          <p:nvPr userDrawn="1">
            <p:ph type="body" sz="quarter" idx="14"/>
          </p:nvPr>
        </p:nvSpPr>
        <p:spPr>
          <a:xfrm>
            <a:off x="442913" y="1953305"/>
            <a:ext cx="1655064" cy="1627632"/>
          </a:xfrm>
          <a:solidFill>
            <a:schemeClr val="accent2"/>
          </a:solidFill>
        </p:spPr>
        <p:txBody>
          <a:bodyPr lIns="180000" anchor="ctr" anchorCtr="0">
            <a:noAutofit/>
          </a:bodyPr>
          <a:lstStyle>
            <a:lvl1pPr marL="144000" marR="0" indent="-144000" algn="l" defTabSz="914400" rtl="0" eaLnBrk="1" fontAlgn="auto" latinLnBrk="0" hangingPunct="1">
              <a:lnSpc>
                <a:spcPct val="90000"/>
              </a:lnSpc>
              <a:spcBef>
                <a:spcPts val="400"/>
              </a:spcBef>
              <a:spcAft>
                <a:spcPts val="0"/>
              </a:spcAft>
              <a:buClr>
                <a:schemeClr val="tx1"/>
              </a:buClr>
              <a:buSzTx/>
              <a:buFont typeface="Arial" panose="020B0604020202020204" pitchFamily="34" charset="0"/>
              <a:buChar char="•"/>
              <a:tabLst/>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3" name="Text Placeholder 12">
            <a:extLst>
              <a:ext uri="{FF2B5EF4-FFF2-40B4-BE49-F238E27FC236}">
                <a16:creationId xmlns:a16="http://schemas.microsoft.com/office/drawing/2014/main" id="{49C02438-F5BE-4F73-A18D-18ABFEC5C49B}"/>
              </a:ext>
            </a:extLst>
          </p:cNvPr>
          <p:cNvSpPr>
            <a:spLocks noGrp="1"/>
          </p:cNvSpPr>
          <p:nvPr userDrawn="1">
            <p:ph type="body" sz="quarter" idx="15" hasCustomPrompt="1"/>
          </p:nvPr>
        </p:nvSpPr>
        <p:spPr>
          <a:xfrm>
            <a:off x="93832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00</a:t>
            </a:r>
          </a:p>
        </p:txBody>
      </p:sp>
      <p:sp>
        <p:nvSpPr>
          <p:cNvPr id="14" name="Text Placeholder 10">
            <a:extLst>
              <a:ext uri="{FF2B5EF4-FFF2-40B4-BE49-F238E27FC236}">
                <a16:creationId xmlns:a16="http://schemas.microsoft.com/office/drawing/2014/main" id="{6E96343E-2D2B-4C87-A7F9-DCCCCB97AF0E}"/>
              </a:ext>
            </a:extLst>
          </p:cNvPr>
          <p:cNvSpPr>
            <a:spLocks noGrp="1"/>
          </p:cNvSpPr>
          <p:nvPr userDrawn="1">
            <p:ph type="body" sz="quarter" idx="16"/>
          </p:nvPr>
        </p:nvSpPr>
        <p:spPr>
          <a:xfrm>
            <a:off x="2430495" y="1953305"/>
            <a:ext cx="2221992" cy="1627632"/>
          </a:xfrm>
          <a:solidFill>
            <a:schemeClr val="accent2"/>
          </a:solidFill>
        </p:spPr>
        <p:txBody>
          <a:bodyPr lIns="180000" anchor="ctr" anchorCtr="0">
            <a:noAutofit/>
          </a:bodyPr>
          <a:lstStyle>
            <a:lvl1pPr marL="144000" marR="0" indent="-144000" algn="l" defTabSz="914400" rtl="0" eaLnBrk="1" fontAlgn="auto" latinLnBrk="0" hangingPunct="1">
              <a:lnSpc>
                <a:spcPct val="90000"/>
              </a:lnSpc>
              <a:spcBef>
                <a:spcPts val="400"/>
              </a:spcBef>
              <a:spcAft>
                <a:spcPts val="0"/>
              </a:spcAft>
              <a:buClr>
                <a:schemeClr val="tx1"/>
              </a:buClr>
              <a:buSzTx/>
              <a:buFont typeface="Arial" panose="020B0604020202020204" pitchFamily="34" charset="0"/>
              <a:buChar char="•"/>
              <a:tabLst/>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5" name="Text Placeholder 10">
            <a:extLst>
              <a:ext uri="{FF2B5EF4-FFF2-40B4-BE49-F238E27FC236}">
                <a16:creationId xmlns:a16="http://schemas.microsoft.com/office/drawing/2014/main" id="{7BB84FDB-D513-4AC9-B712-08F2B06C1329}"/>
              </a:ext>
            </a:extLst>
          </p:cNvPr>
          <p:cNvSpPr>
            <a:spLocks noGrp="1"/>
          </p:cNvSpPr>
          <p:nvPr userDrawn="1">
            <p:ph type="body" sz="quarter" idx="17"/>
          </p:nvPr>
        </p:nvSpPr>
        <p:spPr>
          <a:xfrm>
            <a:off x="4985005" y="1953305"/>
            <a:ext cx="2221992" cy="1627632"/>
          </a:xfrm>
          <a:solidFill>
            <a:schemeClr val="accent2"/>
          </a:solidFill>
        </p:spPr>
        <p:txBody>
          <a:bodyPr lIns="180000" anchor="ctr" anchorCtr="0">
            <a:noAutofit/>
          </a:bodyPr>
          <a:lstStyle>
            <a:lvl1pPr marL="144000" marR="0" indent="-144000" algn="l" defTabSz="914400" rtl="0" eaLnBrk="1" fontAlgn="auto" latinLnBrk="0" hangingPunct="1">
              <a:lnSpc>
                <a:spcPct val="90000"/>
              </a:lnSpc>
              <a:spcBef>
                <a:spcPts val="400"/>
              </a:spcBef>
              <a:spcAft>
                <a:spcPts val="0"/>
              </a:spcAft>
              <a:buClr>
                <a:schemeClr val="tx1"/>
              </a:buClr>
              <a:buSzTx/>
              <a:buFont typeface="Arial" panose="020B0604020202020204" pitchFamily="34" charset="0"/>
              <a:buChar char="•"/>
              <a:tabLst/>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6" name="Text Placeholder 10">
            <a:extLst>
              <a:ext uri="{FF2B5EF4-FFF2-40B4-BE49-F238E27FC236}">
                <a16:creationId xmlns:a16="http://schemas.microsoft.com/office/drawing/2014/main" id="{FEA35609-E644-4DF0-8982-873C46185163}"/>
              </a:ext>
            </a:extLst>
          </p:cNvPr>
          <p:cNvSpPr>
            <a:spLocks noGrp="1"/>
          </p:cNvSpPr>
          <p:nvPr userDrawn="1">
            <p:ph type="body" sz="quarter" idx="18"/>
          </p:nvPr>
        </p:nvSpPr>
        <p:spPr>
          <a:xfrm>
            <a:off x="7539515" y="1953305"/>
            <a:ext cx="2221992" cy="1627632"/>
          </a:xfrm>
          <a:solidFill>
            <a:schemeClr val="accent2"/>
          </a:solidFill>
        </p:spPr>
        <p:txBody>
          <a:bodyPr lIns="180000" anchor="ctr" anchorCtr="0">
            <a:noAutofit/>
          </a:bodyPr>
          <a:lstStyle>
            <a:lvl1pPr marL="144000" marR="0" indent="-144000" algn="l" defTabSz="914400" rtl="0" eaLnBrk="1" fontAlgn="auto" latinLnBrk="0" hangingPunct="1">
              <a:lnSpc>
                <a:spcPct val="90000"/>
              </a:lnSpc>
              <a:spcBef>
                <a:spcPts val="400"/>
              </a:spcBef>
              <a:spcAft>
                <a:spcPts val="0"/>
              </a:spcAft>
              <a:buClr>
                <a:schemeClr val="tx1"/>
              </a:buClr>
              <a:buSzTx/>
              <a:buFont typeface="Arial" panose="020B0604020202020204" pitchFamily="34" charset="0"/>
              <a:buChar char="•"/>
              <a:tabLst/>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7" name="Text Placeholder 10">
            <a:extLst>
              <a:ext uri="{FF2B5EF4-FFF2-40B4-BE49-F238E27FC236}">
                <a16:creationId xmlns:a16="http://schemas.microsoft.com/office/drawing/2014/main" id="{56BC7BD0-6D40-4DA2-9119-3D744AC98825}"/>
              </a:ext>
            </a:extLst>
          </p:cNvPr>
          <p:cNvSpPr>
            <a:spLocks noGrp="1"/>
          </p:cNvSpPr>
          <p:nvPr userDrawn="1">
            <p:ph type="body" sz="quarter" idx="19"/>
          </p:nvPr>
        </p:nvSpPr>
        <p:spPr>
          <a:xfrm>
            <a:off x="10094024" y="1953305"/>
            <a:ext cx="1655064" cy="1627632"/>
          </a:xfrm>
          <a:solidFill>
            <a:schemeClr val="accent2"/>
          </a:solidFill>
        </p:spPr>
        <p:txBody>
          <a:bodyPr lIns="144000" anchor="ctr" anchorCtr="0">
            <a:noAutofit/>
          </a:bodyPr>
          <a:lstStyle>
            <a:lvl1pPr marL="144000" marR="0" indent="-144000" algn="l" defTabSz="914400" rtl="0" eaLnBrk="1" fontAlgn="auto" latinLnBrk="0" hangingPunct="1">
              <a:lnSpc>
                <a:spcPct val="90000"/>
              </a:lnSpc>
              <a:spcBef>
                <a:spcPts val="400"/>
              </a:spcBef>
              <a:spcAft>
                <a:spcPts val="0"/>
              </a:spcAft>
              <a:buClr>
                <a:schemeClr val="tx1"/>
              </a:buClr>
              <a:buSzTx/>
              <a:buFont typeface="Arial" panose="020B0604020202020204" pitchFamily="34" charset="0"/>
              <a:buChar char="•"/>
              <a:tabLst/>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9" name="Text Placeholder 12">
            <a:extLst>
              <a:ext uri="{FF2B5EF4-FFF2-40B4-BE49-F238E27FC236}">
                <a16:creationId xmlns:a16="http://schemas.microsoft.com/office/drawing/2014/main" id="{804D7697-ED6C-474A-BC1C-AC319C4D1111}"/>
              </a:ext>
            </a:extLst>
          </p:cNvPr>
          <p:cNvSpPr>
            <a:spLocks noGrp="1"/>
          </p:cNvSpPr>
          <p:nvPr userDrawn="1">
            <p:ph type="body" sz="quarter" idx="20" hasCustomPrompt="1"/>
          </p:nvPr>
        </p:nvSpPr>
        <p:spPr>
          <a:xfrm>
            <a:off x="10676389"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12</a:t>
            </a:r>
          </a:p>
        </p:txBody>
      </p:sp>
      <p:sp>
        <p:nvSpPr>
          <p:cNvPr id="20" name="Text Placeholder 12">
            <a:extLst>
              <a:ext uri="{FF2B5EF4-FFF2-40B4-BE49-F238E27FC236}">
                <a16:creationId xmlns:a16="http://schemas.microsoft.com/office/drawing/2014/main" id="{F096A408-4C73-43FA-9BB3-9715B82B3D2B}"/>
              </a:ext>
            </a:extLst>
          </p:cNvPr>
          <p:cNvSpPr>
            <a:spLocks noGrp="1"/>
          </p:cNvSpPr>
          <p:nvPr userDrawn="1">
            <p:ph type="body" sz="quarter" idx="21" hasCustomPrompt="1"/>
          </p:nvPr>
        </p:nvSpPr>
        <p:spPr>
          <a:xfrm>
            <a:off x="1749828"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01</a:t>
            </a:r>
          </a:p>
        </p:txBody>
      </p:sp>
      <p:sp>
        <p:nvSpPr>
          <p:cNvPr id="21" name="Text Placeholder 12">
            <a:extLst>
              <a:ext uri="{FF2B5EF4-FFF2-40B4-BE49-F238E27FC236}">
                <a16:creationId xmlns:a16="http://schemas.microsoft.com/office/drawing/2014/main" id="{C5B11A21-C8C4-419F-851D-CD63CACCAEC4}"/>
              </a:ext>
            </a:extLst>
          </p:cNvPr>
          <p:cNvSpPr>
            <a:spLocks noGrp="1"/>
          </p:cNvSpPr>
          <p:nvPr userDrawn="1">
            <p:ph type="body" sz="quarter" idx="22" hasCustomPrompt="1"/>
          </p:nvPr>
        </p:nvSpPr>
        <p:spPr>
          <a:xfrm>
            <a:off x="256133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02</a:t>
            </a:r>
          </a:p>
        </p:txBody>
      </p:sp>
      <p:sp>
        <p:nvSpPr>
          <p:cNvPr id="22" name="Text Placeholder 12">
            <a:extLst>
              <a:ext uri="{FF2B5EF4-FFF2-40B4-BE49-F238E27FC236}">
                <a16:creationId xmlns:a16="http://schemas.microsoft.com/office/drawing/2014/main" id="{C61FE761-D585-4D37-9741-3F2923A03B01}"/>
              </a:ext>
            </a:extLst>
          </p:cNvPr>
          <p:cNvSpPr>
            <a:spLocks noGrp="1"/>
          </p:cNvSpPr>
          <p:nvPr userDrawn="1">
            <p:ph type="body" sz="quarter" idx="23" hasCustomPrompt="1"/>
          </p:nvPr>
        </p:nvSpPr>
        <p:spPr>
          <a:xfrm>
            <a:off x="9864879"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11</a:t>
            </a:r>
          </a:p>
        </p:txBody>
      </p:sp>
      <p:sp>
        <p:nvSpPr>
          <p:cNvPr id="23" name="Text Placeholder 12">
            <a:extLst>
              <a:ext uri="{FF2B5EF4-FFF2-40B4-BE49-F238E27FC236}">
                <a16:creationId xmlns:a16="http://schemas.microsoft.com/office/drawing/2014/main" id="{AEF88759-07E7-421C-98C4-6C5962899D05}"/>
              </a:ext>
            </a:extLst>
          </p:cNvPr>
          <p:cNvSpPr>
            <a:spLocks noGrp="1"/>
          </p:cNvSpPr>
          <p:nvPr userDrawn="1">
            <p:ph type="body" sz="quarter" idx="24" hasCustomPrompt="1"/>
          </p:nvPr>
        </p:nvSpPr>
        <p:spPr>
          <a:xfrm>
            <a:off x="8241868"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09</a:t>
            </a:r>
          </a:p>
        </p:txBody>
      </p:sp>
      <p:sp>
        <p:nvSpPr>
          <p:cNvPr id="24" name="Text Placeholder 12">
            <a:extLst>
              <a:ext uri="{FF2B5EF4-FFF2-40B4-BE49-F238E27FC236}">
                <a16:creationId xmlns:a16="http://schemas.microsoft.com/office/drawing/2014/main" id="{46CC2679-5DDB-45BD-AFC4-C0E40C90A9F1}"/>
              </a:ext>
            </a:extLst>
          </p:cNvPr>
          <p:cNvSpPr>
            <a:spLocks noGrp="1"/>
          </p:cNvSpPr>
          <p:nvPr userDrawn="1">
            <p:ph type="body" sz="quarter" idx="25" hasCustomPrompt="1"/>
          </p:nvPr>
        </p:nvSpPr>
        <p:spPr>
          <a:xfrm>
            <a:off x="6618858"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07</a:t>
            </a:r>
          </a:p>
        </p:txBody>
      </p:sp>
      <p:sp>
        <p:nvSpPr>
          <p:cNvPr id="25" name="Text Placeholder 12">
            <a:extLst>
              <a:ext uri="{FF2B5EF4-FFF2-40B4-BE49-F238E27FC236}">
                <a16:creationId xmlns:a16="http://schemas.microsoft.com/office/drawing/2014/main" id="{02ABD78C-73AA-439C-A5BE-17644A96282B}"/>
              </a:ext>
            </a:extLst>
          </p:cNvPr>
          <p:cNvSpPr>
            <a:spLocks noGrp="1"/>
          </p:cNvSpPr>
          <p:nvPr userDrawn="1">
            <p:ph type="body" sz="quarter" idx="26" hasCustomPrompt="1"/>
          </p:nvPr>
        </p:nvSpPr>
        <p:spPr>
          <a:xfrm>
            <a:off x="580735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06</a:t>
            </a:r>
          </a:p>
        </p:txBody>
      </p:sp>
      <p:sp>
        <p:nvSpPr>
          <p:cNvPr id="26" name="Text Placeholder 12">
            <a:extLst>
              <a:ext uri="{FF2B5EF4-FFF2-40B4-BE49-F238E27FC236}">
                <a16:creationId xmlns:a16="http://schemas.microsoft.com/office/drawing/2014/main" id="{272124E2-B2DD-45A6-ABE6-459C7038FBB5}"/>
              </a:ext>
            </a:extLst>
          </p:cNvPr>
          <p:cNvSpPr>
            <a:spLocks noGrp="1"/>
          </p:cNvSpPr>
          <p:nvPr userDrawn="1">
            <p:ph type="body" sz="quarter" idx="27" hasCustomPrompt="1"/>
          </p:nvPr>
        </p:nvSpPr>
        <p:spPr>
          <a:xfrm>
            <a:off x="4995848"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05</a:t>
            </a:r>
          </a:p>
        </p:txBody>
      </p:sp>
      <p:sp>
        <p:nvSpPr>
          <p:cNvPr id="27" name="Text Placeholder 12">
            <a:extLst>
              <a:ext uri="{FF2B5EF4-FFF2-40B4-BE49-F238E27FC236}">
                <a16:creationId xmlns:a16="http://schemas.microsoft.com/office/drawing/2014/main" id="{37660DC0-4623-45A5-84FE-A8AB30FB91DF}"/>
              </a:ext>
            </a:extLst>
          </p:cNvPr>
          <p:cNvSpPr>
            <a:spLocks noGrp="1"/>
          </p:cNvSpPr>
          <p:nvPr userDrawn="1">
            <p:ph type="body" sz="quarter" idx="28" hasCustomPrompt="1"/>
          </p:nvPr>
        </p:nvSpPr>
        <p:spPr>
          <a:xfrm>
            <a:off x="418434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04</a:t>
            </a:r>
          </a:p>
        </p:txBody>
      </p:sp>
      <p:sp>
        <p:nvSpPr>
          <p:cNvPr id="28" name="Text Placeholder 12">
            <a:extLst>
              <a:ext uri="{FF2B5EF4-FFF2-40B4-BE49-F238E27FC236}">
                <a16:creationId xmlns:a16="http://schemas.microsoft.com/office/drawing/2014/main" id="{1324C94E-2600-4373-9B3A-E70E6F6E3EAE}"/>
              </a:ext>
            </a:extLst>
          </p:cNvPr>
          <p:cNvSpPr>
            <a:spLocks noGrp="1"/>
          </p:cNvSpPr>
          <p:nvPr userDrawn="1">
            <p:ph type="body" sz="quarter" idx="29" hasCustomPrompt="1"/>
          </p:nvPr>
        </p:nvSpPr>
        <p:spPr>
          <a:xfrm>
            <a:off x="3372838"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03</a:t>
            </a:r>
          </a:p>
        </p:txBody>
      </p:sp>
      <p:sp>
        <p:nvSpPr>
          <p:cNvPr id="29" name="Text Placeholder 12">
            <a:extLst>
              <a:ext uri="{FF2B5EF4-FFF2-40B4-BE49-F238E27FC236}">
                <a16:creationId xmlns:a16="http://schemas.microsoft.com/office/drawing/2014/main" id="{C1ED5B50-C717-4ECD-9434-0C486B1FA95B}"/>
              </a:ext>
            </a:extLst>
          </p:cNvPr>
          <p:cNvSpPr>
            <a:spLocks noGrp="1"/>
          </p:cNvSpPr>
          <p:nvPr userDrawn="1">
            <p:ph type="body" sz="quarter" idx="30" hasCustomPrompt="1"/>
          </p:nvPr>
        </p:nvSpPr>
        <p:spPr>
          <a:xfrm>
            <a:off x="743036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08</a:t>
            </a:r>
          </a:p>
        </p:txBody>
      </p:sp>
      <p:sp>
        <p:nvSpPr>
          <p:cNvPr id="30" name="Text Placeholder 12">
            <a:extLst>
              <a:ext uri="{FF2B5EF4-FFF2-40B4-BE49-F238E27FC236}">
                <a16:creationId xmlns:a16="http://schemas.microsoft.com/office/drawing/2014/main" id="{E91BD8A6-461F-4EAC-82F8-A744495D6BFF}"/>
              </a:ext>
            </a:extLst>
          </p:cNvPr>
          <p:cNvSpPr>
            <a:spLocks noGrp="1"/>
          </p:cNvSpPr>
          <p:nvPr userDrawn="1">
            <p:ph type="body" sz="quarter" idx="31" hasCustomPrompt="1"/>
          </p:nvPr>
        </p:nvSpPr>
        <p:spPr>
          <a:xfrm>
            <a:off x="9053373" y="3863547"/>
            <a:ext cx="576072" cy="576072"/>
          </a:xfrm>
          <a:solidFill>
            <a:schemeClr val="accent1"/>
          </a:solidFill>
        </p:spPr>
        <p:txBody>
          <a:bodyPr anchor="ctr" anchorCtr="0">
            <a:noAutofit/>
          </a:bodyPr>
          <a:lstStyle>
            <a:lvl1pPr marL="0" indent="0" algn="ctr">
              <a:buNone/>
              <a:defRPr sz="1800">
                <a:solidFill>
                  <a:schemeClr val="tx1"/>
                </a:solidFill>
                <a:latin typeface="+mj-lt"/>
              </a:defRPr>
            </a:lvl1pPr>
            <a:lvl2pPr marL="457200" indent="0" algn="ctr">
              <a:buNone/>
              <a:defRPr sz="1800">
                <a:solidFill>
                  <a:schemeClr val="tx1"/>
                </a:solidFill>
                <a:latin typeface="+mj-lt"/>
              </a:defRPr>
            </a:lvl2pPr>
            <a:lvl3pPr marL="914400" indent="0" algn="ctr">
              <a:buNone/>
              <a:defRPr sz="1800">
                <a:solidFill>
                  <a:schemeClr val="tx1"/>
                </a:solidFill>
                <a:latin typeface="+mj-lt"/>
              </a:defRPr>
            </a:lvl3pPr>
            <a:lvl4pPr marL="1371600" indent="0" algn="ctr">
              <a:buNone/>
              <a:defRPr sz="1800">
                <a:solidFill>
                  <a:schemeClr val="tx1"/>
                </a:solidFill>
                <a:latin typeface="+mj-lt"/>
              </a:defRPr>
            </a:lvl4pPr>
            <a:lvl5pPr marL="1828800" indent="0" algn="ctr">
              <a:buNone/>
              <a:defRPr sz="1800">
                <a:solidFill>
                  <a:schemeClr val="tx1"/>
                </a:solidFill>
                <a:latin typeface="+mj-lt"/>
              </a:defRPr>
            </a:lvl5pPr>
          </a:lstStyle>
          <a:p>
            <a:pPr lvl="0"/>
            <a:r>
              <a:rPr lang="en-US" noProof="0"/>
              <a:t>10</a:t>
            </a:r>
          </a:p>
        </p:txBody>
      </p:sp>
      <p:sp>
        <p:nvSpPr>
          <p:cNvPr id="83" name="Text Placeholder 82">
            <a:extLst>
              <a:ext uri="{FF2B5EF4-FFF2-40B4-BE49-F238E27FC236}">
                <a16:creationId xmlns:a16="http://schemas.microsoft.com/office/drawing/2014/main" id="{3070E194-AAC8-4E23-9F2B-5946DF5D2178}"/>
              </a:ext>
            </a:extLst>
          </p:cNvPr>
          <p:cNvSpPr>
            <a:spLocks noGrp="1"/>
          </p:cNvSpPr>
          <p:nvPr>
            <p:ph type="body" sz="quarter" idx="32" hasCustomPrompt="1"/>
          </p:nvPr>
        </p:nvSpPr>
        <p:spPr>
          <a:xfrm>
            <a:off x="896857"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Dec</a:t>
            </a:r>
          </a:p>
        </p:txBody>
      </p:sp>
      <p:sp>
        <p:nvSpPr>
          <p:cNvPr id="84" name="Text Placeholder 82">
            <a:extLst>
              <a:ext uri="{FF2B5EF4-FFF2-40B4-BE49-F238E27FC236}">
                <a16:creationId xmlns:a16="http://schemas.microsoft.com/office/drawing/2014/main" id="{53A9E9CF-C53C-41F0-8DEE-872DBB4377F5}"/>
              </a:ext>
            </a:extLst>
          </p:cNvPr>
          <p:cNvSpPr>
            <a:spLocks noGrp="1"/>
          </p:cNvSpPr>
          <p:nvPr>
            <p:ph type="body" sz="quarter" idx="33" hasCustomPrompt="1"/>
          </p:nvPr>
        </p:nvSpPr>
        <p:spPr>
          <a:xfrm>
            <a:off x="10630020"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Dec</a:t>
            </a:r>
          </a:p>
        </p:txBody>
      </p:sp>
      <p:sp>
        <p:nvSpPr>
          <p:cNvPr id="85" name="Text Placeholder 82">
            <a:extLst>
              <a:ext uri="{FF2B5EF4-FFF2-40B4-BE49-F238E27FC236}">
                <a16:creationId xmlns:a16="http://schemas.microsoft.com/office/drawing/2014/main" id="{72AE6501-3FB0-4A7D-9A36-B350AEC3CAED}"/>
              </a:ext>
            </a:extLst>
          </p:cNvPr>
          <p:cNvSpPr>
            <a:spLocks noGrp="1"/>
          </p:cNvSpPr>
          <p:nvPr>
            <p:ph type="body" sz="quarter" idx="34" hasCustomPrompt="1"/>
          </p:nvPr>
        </p:nvSpPr>
        <p:spPr>
          <a:xfrm>
            <a:off x="1707954"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Jan</a:t>
            </a:r>
          </a:p>
        </p:txBody>
      </p:sp>
      <p:sp>
        <p:nvSpPr>
          <p:cNvPr id="86" name="Text Placeholder 82">
            <a:extLst>
              <a:ext uri="{FF2B5EF4-FFF2-40B4-BE49-F238E27FC236}">
                <a16:creationId xmlns:a16="http://schemas.microsoft.com/office/drawing/2014/main" id="{CB3FC7F1-097D-46A1-B741-A527899C4866}"/>
              </a:ext>
            </a:extLst>
          </p:cNvPr>
          <p:cNvSpPr>
            <a:spLocks noGrp="1"/>
          </p:cNvSpPr>
          <p:nvPr>
            <p:ph type="body" sz="quarter" idx="35" hasCustomPrompt="1"/>
          </p:nvPr>
        </p:nvSpPr>
        <p:spPr>
          <a:xfrm>
            <a:off x="2519051"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Feb</a:t>
            </a:r>
          </a:p>
        </p:txBody>
      </p:sp>
      <p:sp>
        <p:nvSpPr>
          <p:cNvPr id="87" name="Text Placeholder 82">
            <a:extLst>
              <a:ext uri="{FF2B5EF4-FFF2-40B4-BE49-F238E27FC236}">
                <a16:creationId xmlns:a16="http://schemas.microsoft.com/office/drawing/2014/main" id="{FC859E34-D208-4716-9A67-734A70457550}"/>
              </a:ext>
            </a:extLst>
          </p:cNvPr>
          <p:cNvSpPr>
            <a:spLocks noGrp="1"/>
          </p:cNvSpPr>
          <p:nvPr>
            <p:ph type="body" sz="quarter" idx="36" hasCustomPrompt="1"/>
          </p:nvPr>
        </p:nvSpPr>
        <p:spPr>
          <a:xfrm>
            <a:off x="3330148"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Mar</a:t>
            </a:r>
          </a:p>
        </p:txBody>
      </p:sp>
      <p:sp>
        <p:nvSpPr>
          <p:cNvPr id="88" name="Text Placeholder 82">
            <a:extLst>
              <a:ext uri="{FF2B5EF4-FFF2-40B4-BE49-F238E27FC236}">
                <a16:creationId xmlns:a16="http://schemas.microsoft.com/office/drawing/2014/main" id="{049E8B34-6A64-4BBD-A35C-22A6CA41E353}"/>
              </a:ext>
            </a:extLst>
          </p:cNvPr>
          <p:cNvSpPr>
            <a:spLocks noGrp="1"/>
          </p:cNvSpPr>
          <p:nvPr>
            <p:ph type="body" sz="quarter" idx="37" hasCustomPrompt="1"/>
          </p:nvPr>
        </p:nvSpPr>
        <p:spPr>
          <a:xfrm>
            <a:off x="4141245"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Apr</a:t>
            </a:r>
          </a:p>
        </p:txBody>
      </p:sp>
      <p:sp>
        <p:nvSpPr>
          <p:cNvPr id="89" name="Text Placeholder 82">
            <a:extLst>
              <a:ext uri="{FF2B5EF4-FFF2-40B4-BE49-F238E27FC236}">
                <a16:creationId xmlns:a16="http://schemas.microsoft.com/office/drawing/2014/main" id="{97904633-5897-42A4-AF0F-2EA51A800CF5}"/>
              </a:ext>
            </a:extLst>
          </p:cNvPr>
          <p:cNvSpPr>
            <a:spLocks noGrp="1"/>
          </p:cNvSpPr>
          <p:nvPr>
            <p:ph type="body" sz="quarter" idx="38" hasCustomPrompt="1"/>
          </p:nvPr>
        </p:nvSpPr>
        <p:spPr>
          <a:xfrm>
            <a:off x="4952342"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May</a:t>
            </a:r>
          </a:p>
        </p:txBody>
      </p:sp>
      <p:sp>
        <p:nvSpPr>
          <p:cNvPr id="90" name="Text Placeholder 82">
            <a:extLst>
              <a:ext uri="{FF2B5EF4-FFF2-40B4-BE49-F238E27FC236}">
                <a16:creationId xmlns:a16="http://schemas.microsoft.com/office/drawing/2014/main" id="{79DD194B-FCD9-41BA-9509-A8B90C84FE97}"/>
              </a:ext>
            </a:extLst>
          </p:cNvPr>
          <p:cNvSpPr>
            <a:spLocks noGrp="1"/>
          </p:cNvSpPr>
          <p:nvPr>
            <p:ph type="body" sz="quarter" idx="39" hasCustomPrompt="1"/>
          </p:nvPr>
        </p:nvSpPr>
        <p:spPr>
          <a:xfrm>
            <a:off x="5763439"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Jun</a:t>
            </a:r>
          </a:p>
        </p:txBody>
      </p:sp>
      <p:sp>
        <p:nvSpPr>
          <p:cNvPr id="91" name="Text Placeholder 82">
            <a:extLst>
              <a:ext uri="{FF2B5EF4-FFF2-40B4-BE49-F238E27FC236}">
                <a16:creationId xmlns:a16="http://schemas.microsoft.com/office/drawing/2014/main" id="{DB6D9DFF-FF4C-4CE7-8978-80DBC6D9C1AD}"/>
              </a:ext>
            </a:extLst>
          </p:cNvPr>
          <p:cNvSpPr>
            <a:spLocks noGrp="1"/>
          </p:cNvSpPr>
          <p:nvPr>
            <p:ph type="body" sz="quarter" idx="40" hasCustomPrompt="1"/>
          </p:nvPr>
        </p:nvSpPr>
        <p:spPr>
          <a:xfrm>
            <a:off x="6574536"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Jul</a:t>
            </a:r>
          </a:p>
        </p:txBody>
      </p:sp>
      <p:sp>
        <p:nvSpPr>
          <p:cNvPr id="92" name="Text Placeholder 82">
            <a:extLst>
              <a:ext uri="{FF2B5EF4-FFF2-40B4-BE49-F238E27FC236}">
                <a16:creationId xmlns:a16="http://schemas.microsoft.com/office/drawing/2014/main" id="{1AF51762-8702-4718-B74C-51EF4D498495}"/>
              </a:ext>
            </a:extLst>
          </p:cNvPr>
          <p:cNvSpPr>
            <a:spLocks noGrp="1"/>
          </p:cNvSpPr>
          <p:nvPr>
            <p:ph type="body" sz="quarter" idx="41" hasCustomPrompt="1"/>
          </p:nvPr>
        </p:nvSpPr>
        <p:spPr>
          <a:xfrm>
            <a:off x="7385633"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Aug</a:t>
            </a:r>
          </a:p>
        </p:txBody>
      </p:sp>
      <p:sp>
        <p:nvSpPr>
          <p:cNvPr id="93" name="Text Placeholder 82">
            <a:extLst>
              <a:ext uri="{FF2B5EF4-FFF2-40B4-BE49-F238E27FC236}">
                <a16:creationId xmlns:a16="http://schemas.microsoft.com/office/drawing/2014/main" id="{B94382F6-3287-40E9-A2C6-E28B5F7F051C}"/>
              </a:ext>
            </a:extLst>
          </p:cNvPr>
          <p:cNvSpPr>
            <a:spLocks noGrp="1"/>
          </p:cNvSpPr>
          <p:nvPr>
            <p:ph type="body" sz="quarter" idx="42" hasCustomPrompt="1"/>
          </p:nvPr>
        </p:nvSpPr>
        <p:spPr>
          <a:xfrm>
            <a:off x="8196730"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Sep</a:t>
            </a:r>
          </a:p>
        </p:txBody>
      </p:sp>
      <p:sp>
        <p:nvSpPr>
          <p:cNvPr id="94" name="Text Placeholder 82">
            <a:extLst>
              <a:ext uri="{FF2B5EF4-FFF2-40B4-BE49-F238E27FC236}">
                <a16:creationId xmlns:a16="http://schemas.microsoft.com/office/drawing/2014/main" id="{138544EE-C7F5-4BEA-B814-148F88843B81}"/>
              </a:ext>
            </a:extLst>
          </p:cNvPr>
          <p:cNvSpPr>
            <a:spLocks noGrp="1"/>
          </p:cNvSpPr>
          <p:nvPr>
            <p:ph type="body" sz="quarter" idx="43" hasCustomPrompt="1"/>
          </p:nvPr>
        </p:nvSpPr>
        <p:spPr>
          <a:xfrm>
            <a:off x="9007827"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Oct</a:t>
            </a:r>
          </a:p>
        </p:txBody>
      </p:sp>
      <p:sp>
        <p:nvSpPr>
          <p:cNvPr id="95" name="Text Placeholder 82">
            <a:extLst>
              <a:ext uri="{FF2B5EF4-FFF2-40B4-BE49-F238E27FC236}">
                <a16:creationId xmlns:a16="http://schemas.microsoft.com/office/drawing/2014/main" id="{D4154B6A-8576-4E34-B9F7-848562D0FAC9}"/>
              </a:ext>
            </a:extLst>
          </p:cNvPr>
          <p:cNvSpPr>
            <a:spLocks noGrp="1"/>
          </p:cNvSpPr>
          <p:nvPr>
            <p:ph type="body" sz="quarter" idx="44" hasCustomPrompt="1"/>
          </p:nvPr>
        </p:nvSpPr>
        <p:spPr>
          <a:xfrm>
            <a:off x="9818924" y="5016378"/>
            <a:ext cx="665162" cy="268288"/>
          </a:xfrm>
        </p:spPr>
        <p:txBody>
          <a:bodyPr lIns="0" tIns="0" rIns="0" bIns="0" anchor="ctr" anchorCtr="0">
            <a:no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Nov</a:t>
            </a:r>
          </a:p>
        </p:txBody>
      </p:sp>
      <p:sp>
        <p:nvSpPr>
          <p:cNvPr id="96" name="Text Placeholder 82">
            <a:extLst>
              <a:ext uri="{FF2B5EF4-FFF2-40B4-BE49-F238E27FC236}">
                <a16:creationId xmlns:a16="http://schemas.microsoft.com/office/drawing/2014/main" id="{50E931AF-D6F2-4AD6-AAD8-8472B8635808}"/>
              </a:ext>
            </a:extLst>
          </p:cNvPr>
          <p:cNvSpPr>
            <a:spLocks noGrp="1"/>
          </p:cNvSpPr>
          <p:nvPr>
            <p:ph type="body" sz="quarter" idx="45" hasCustomPrompt="1"/>
          </p:nvPr>
        </p:nvSpPr>
        <p:spPr>
          <a:xfrm>
            <a:off x="896857" y="5311873"/>
            <a:ext cx="665162" cy="268288"/>
          </a:xfrm>
        </p:spPr>
        <p:txBody>
          <a:bodyPr lIns="0" tIns="0" rIns="0" bIns="0" anchor="ctr" anchorCtr="0">
            <a:noAutofit/>
          </a:bodyPr>
          <a:lstStyle>
            <a:lvl1pPr marL="0" indent="0" algn="ctr">
              <a:buNone/>
              <a:defRPr sz="1800">
                <a:solidFill>
                  <a:schemeClr val="tx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Start</a:t>
            </a:r>
          </a:p>
        </p:txBody>
      </p:sp>
      <p:sp>
        <p:nvSpPr>
          <p:cNvPr id="97" name="Text Placeholder 82">
            <a:extLst>
              <a:ext uri="{FF2B5EF4-FFF2-40B4-BE49-F238E27FC236}">
                <a16:creationId xmlns:a16="http://schemas.microsoft.com/office/drawing/2014/main" id="{AAEA2E2F-AB4C-462B-B9B9-07B4AA406A4B}"/>
              </a:ext>
            </a:extLst>
          </p:cNvPr>
          <p:cNvSpPr>
            <a:spLocks noGrp="1"/>
          </p:cNvSpPr>
          <p:nvPr>
            <p:ph type="body" sz="quarter" idx="46" hasCustomPrompt="1"/>
          </p:nvPr>
        </p:nvSpPr>
        <p:spPr>
          <a:xfrm>
            <a:off x="10630020" y="5311873"/>
            <a:ext cx="665162" cy="268288"/>
          </a:xfrm>
        </p:spPr>
        <p:txBody>
          <a:bodyPr lIns="0" tIns="0" rIns="0" bIns="0" anchor="ctr" anchorCtr="0">
            <a:noAutofit/>
          </a:bodyPr>
          <a:lstStyle>
            <a:lvl1pPr marL="0" indent="0" algn="ctr">
              <a:buNone/>
              <a:defRPr sz="1800">
                <a:solidFill>
                  <a:schemeClr val="tx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Q4</a:t>
            </a:r>
          </a:p>
        </p:txBody>
      </p:sp>
      <p:sp>
        <p:nvSpPr>
          <p:cNvPr id="98" name="Text Placeholder 82">
            <a:extLst>
              <a:ext uri="{FF2B5EF4-FFF2-40B4-BE49-F238E27FC236}">
                <a16:creationId xmlns:a16="http://schemas.microsoft.com/office/drawing/2014/main" id="{791F5FE7-9124-491C-AD14-8CD8442EEDBB}"/>
              </a:ext>
            </a:extLst>
          </p:cNvPr>
          <p:cNvSpPr>
            <a:spLocks noGrp="1"/>
          </p:cNvSpPr>
          <p:nvPr>
            <p:ph type="body" sz="quarter" idx="47" hasCustomPrompt="1"/>
          </p:nvPr>
        </p:nvSpPr>
        <p:spPr>
          <a:xfrm>
            <a:off x="3330148" y="5311873"/>
            <a:ext cx="665162" cy="268288"/>
          </a:xfrm>
        </p:spPr>
        <p:txBody>
          <a:bodyPr lIns="0" tIns="0" rIns="0" bIns="0" anchor="ctr" anchorCtr="0">
            <a:noAutofit/>
          </a:bodyPr>
          <a:lstStyle>
            <a:lvl1pPr marL="0" indent="0" algn="ctr">
              <a:buNone/>
              <a:defRPr sz="1800">
                <a:solidFill>
                  <a:schemeClr val="tx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Q1</a:t>
            </a:r>
          </a:p>
        </p:txBody>
      </p:sp>
      <p:sp>
        <p:nvSpPr>
          <p:cNvPr id="99" name="Text Placeholder 82">
            <a:extLst>
              <a:ext uri="{FF2B5EF4-FFF2-40B4-BE49-F238E27FC236}">
                <a16:creationId xmlns:a16="http://schemas.microsoft.com/office/drawing/2014/main" id="{AF9DDE50-FB12-4681-9F64-FAEEEE893267}"/>
              </a:ext>
            </a:extLst>
          </p:cNvPr>
          <p:cNvSpPr>
            <a:spLocks noGrp="1"/>
          </p:cNvSpPr>
          <p:nvPr>
            <p:ph type="body" sz="quarter" idx="48" hasCustomPrompt="1"/>
          </p:nvPr>
        </p:nvSpPr>
        <p:spPr>
          <a:xfrm>
            <a:off x="5763439" y="5311873"/>
            <a:ext cx="665162" cy="268288"/>
          </a:xfrm>
        </p:spPr>
        <p:txBody>
          <a:bodyPr lIns="0" tIns="0" rIns="0" bIns="0" anchor="ctr" anchorCtr="0">
            <a:noAutofit/>
          </a:bodyPr>
          <a:lstStyle>
            <a:lvl1pPr marL="0" indent="0" algn="ctr">
              <a:buNone/>
              <a:defRPr sz="1800">
                <a:solidFill>
                  <a:schemeClr val="tx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Q2</a:t>
            </a:r>
          </a:p>
        </p:txBody>
      </p:sp>
      <p:sp>
        <p:nvSpPr>
          <p:cNvPr id="100" name="Text Placeholder 82">
            <a:extLst>
              <a:ext uri="{FF2B5EF4-FFF2-40B4-BE49-F238E27FC236}">
                <a16:creationId xmlns:a16="http://schemas.microsoft.com/office/drawing/2014/main" id="{817AE0D5-8EF1-44A0-8F15-FBFA1111DCA0}"/>
              </a:ext>
            </a:extLst>
          </p:cNvPr>
          <p:cNvSpPr>
            <a:spLocks noGrp="1"/>
          </p:cNvSpPr>
          <p:nvPr>
            <p:ph type="body" sz="quarter" idx="49" hasCustomPrompt="1"/>
          </p:nvPr>
        </p:nvSpPr>
        <p:spPr>
          <a:xfrm>
            <a:off x="8196730" y="5311873"/>
            <a:ext cx="665162" cy="268288"/>
          </a:xfrm>
        </p:spPr>
        <p:txBody>
          <a:bodyPr lIns="0" tIns="0" rIns="0" bIns="0" anchor="ctr" anchorCtr="0">
            <a:noAutofit/>
          </a:bodyPr>
          <a:lstStyle>
            <a:lvl1pPr marL="0" indent="0" algn="ctr">
              <a:buNone/>
              <a:defRPr sz="1800">
                <a:solidFill>
                  <a:schemeClr val="tx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Q3</a:t>
            </a:r>
          </a:p>
        </p:txBody>
      </p:sp>
      <p:sp>
        <p:nvSpPr>
          <p:cNvPr id="101" name="Text Placeholder 82">
            <a:extLst>
              <a:ext uri="{FF2B5EF4-FFF2-40B4-BE49-F238E27FC236}">
                <a16:creationId xmlns:a16="http://schemas.microsoft.com/office/drawing/2014/main" id="{6664E19C-3384-49DD-BD5F-2E39375D444C}"/>
              </a:ext>
            </a:extLst>
          </p:cNvPr>
          <p:cNvSpPr>
            <a:spLocks noGrp="1"/>
          </p:cNvSpPr>
          <p:nvPr>
            <p:ph type="body" sz="quarter" idx="50" hasCustomPrompt="1"/>
          </p:nvPr>
        </p:nvSpPr>
        <p:spPr>
          <a:xfrm>
            <a:off x="10806794" y="473961"/>
            <a:ext cx="958856" cy="551102"/>
          </a:xfrm>
        </p:spPr>
        <p:txBody>
          <a:bodyPr lIns="0" tIns="0" rIns="0" bIns="0" anchor="ctr" anchorCtr="0">
            <a:noAutofit/>
          </a:bodyPr>
          <a:lstStyle>
            <a:lvl1pPr marL="0" indent="0" algn="r">
              <a:buNone/>
              <a:defRPr sz="28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20XX</a:t>
            </a:r>
          </a:p>
        </p:txBody>
      </p:sp>
    </p:spTree>
    <p:extLst>
      <p:ext uri="{BB962C8B-B14F-4D97-AF65-F5344CB8AC3E}">
        <p14:creationId xmlns:p14="http://schemas.microsoft.com/office/powerpoint/2010/main" val="216222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12/13/2025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13557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12/13/2025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242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12/13/2025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1122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12/13/2025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3490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12/13/2025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5808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12/13/2025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28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12/13/2025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6989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12/13/2025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4325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12/13/2025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727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3A4CD-FE79-4028-9257-B333F18B4B65}"/>
              </a:ext>
            </a:extLst>
          </p:cNvPr>
          <p:cNvSpPr/>
          <p:nvPr userDrawn="1"/>
        </p:nvSpPr>
        <p:spPr>
          <a:xfrm>
            <a:off x="0" y="5907024"/>
            <a:ext cx="12192000" cy="950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Rectangle 6">
            <a:extLst>
              <a:ext uri="{FF2B5EF4-FFF2-40B4-BE49-F238E27FC236}">
                <a16:creationId xmlns:a16="http://schemas.microsoft.com/office/drawing/2014/main" id="{F08F9F4D-7DD9-4077-8153-670942A97BEE}"/>
              </a:ext>
            </a:extLst>
          </p:cNvPr>
          <p:cNvSpPr/>
          <p:nvPr userDrawn="1"/>
        </p:nvSpPr>
        <p:spPr>
          <a:xfrm>
            <a:off x="0" y="-12319"/>
            <a:ext cx="12192000" cy="1837944"/>
          </a:xfrm>
          <a:prstGeom prst="rect">
            <a:avLst/>
          </a:prstGeom>
          <a:gradFill>
            <a:gsLst>
              <a:gs pos="100000">
                <a:srgbClr val="FFFFFF"/>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C1E135A5-20A6-4840-A3B8-344FE1147C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F0C2256-058A-44EB-B01D-495EA67AE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9A45EF5-9865-4519-96D5-D0879EED8411}"/>
              </a:ext>
            </a:extLst>
          </p:cNvPr>
          <p:cNvSpPr>
            <a:spLocks noGrp="1"/>
          </p:cNvSpPr>
          <p:nvPr>
            <p:ph type="dt" sz="half" idx="2"/>
          </p:nvPr>
        </p:nvSpPr>
        <p:spPr>
          <a:xfrm>
            <a:off x="9107828" y="6199950"/>
            <a:ext cx="2743200" cy="365125"/>
          </a:xfrm>
          <a:prstGeom prst="rect">
            <a:avLst/>
          </a:prstGeom>
        </p:spPr>
        <p:txBody>
          <a:bodyPr vert="horz" lIns="91440" tIns="45720" rIns="91440" bIns="45720" rtlCol="0" anchor="ctr"/>
          <a:lstStyle>
            <a:lvl1pPr algn="r">
              <a:defRPr sz="900">
                <a:solidFill>
                  <a:schemeClr val="tx2"/>
                </a:solidFill>
                <a:latin typeface="+mj-lt"/>
              </a:defRPr>
            </a:lvl1pPr>
          </a:lstStyle>
          <a:p>
            <a:r>
              <a:rPr lang="en-US" noProof="0" dirty="0"/>
              <a:t>MM.DD.20XX</a:t>
            </a:r>
          </a:p>
        </p:txBody>
      </p:sp>
      <p:sp>
        <p:nvSpPr>
          <p:cNvPr id="5" name="Footer Placeholder 4">
            <a:extLst>
              <a:ext uri="{FF2B5EF4-FFF2-40B4-BE49-F238E27FC236}">
                <a16:creationId xmlns:a16="http://schemas.microsoft.com/office/drawing/2014/main" id="{660F0846-9F3F-48DA-AAD0-37D525DD9AD7}"/>
              </a:ext>
            </a:extLst>
          </p:cNvPr>
          <p:cNvSpPr>
            <a:spLocks noGrp="1"/>
          </p:cNvSpPr>
          <p:nvPr>
            <p:ph type="ftr" sz="quarter" idx="3"/>
          </p:nvPr>
        </p:nvSpPr>
        <p:spPr>
          <a:xfrm>
            <a:off x="4038600" y="6199950"/>
            <a:ext cx="4114800" cy="365125"/>
          </a:xfrm>
          <a:prstGeom prst="rect">
            <a:avLst/>
          </a:prstGeom>
        </p:spPr>
        <p:txBody>
          <a:bodyPr vert="horz" lIns="91440" tIns="45720" rIns="91440" bIns="45720" rtlCol="0" anchor="ctr"/>
          <a:lstStyle>
            <a:lvl1pPr algn="ctr">
              <a:defRPr sz="900">
                <a:solidFill>
                  <a:schemeClr val="tx1"/>
                </a:solidFill>
                <a:latin typeface="+mj-lt"/>
              </a:defRPr>
            </a:lvl1pPr>
          </a:lstStyle>
          <a:p>
            <a:endParaRPr lang="en-US" noProof="0" dirty="0"/>
          </a:p>
        </p:txBody>
      </p:sp>
      <p:sp>
        <p:nvSpPr>
          <p:cNvPr id="6" name="Slide Number Placeholder 5">
            <a:extLst>
              <a:ext uri="{FF2B5EF4-FFF2-40B4-BE49-F238E27FC236}">
                <a16:creationId xmlns:a16="http://schemas.microsoft.com/office/drawing/2014/main" id="{DAD316A1-0B18-4964-AEE0-02122B951967}"/>
              </a:ext>
            </a:extLst>
          </p:cNvPr>
          <p:cNvSpPr>
            <a:spLocks noGrp="1"/>
          </p:cNvSpPr>
          <p:nvPr>
            <p:ph type="sldNum" sz="quarter" idx="4"/>
          </p:nvPr>
        </p:nvSpPr>
        <p:spPr>
          <a:xfrm>
            <a:off x="284182" y="6199950"/>
            <a:ext cx="429638" cy="365125"/>
          </a:xfrm>
          <a:prstGeom prst="rect">
            <a:avLst/>
          </a:prstGeom>
        </p:spPr>
        <p:txBody>
          <a:bodyPr vert="horz" lIns="91440" tIns="45720" rIns="91440" bIns="45720" rtlCol="0" anchor="ctr"/>
          <a:lstStyle>
            <a:lvl1pPr algn="ctr">
              <a:defRPr sz="900">
                <a:solidFill>
                  <a:schemeClr val="tx2"/>
                </a:solidFill>
              </a:defRPr>
            </a:lvl1pPr>
          </a:lstStyle>
          <a:p>
            <a:fld id="{06075B66-BB0A-40EC-93F2-D831CFF2799C}" type="slidenum">
              <a:rPr lang="en-US" noProof="0" smtClean="0"/>
              <a:pPr/>
              <a:t>‹#›</a:t>
            </a:fld>
            <a:endParaRPr lang="en-US" noProof="0" dirty="0"/>
          </a:p>
        </p:txBody>
      </p:sp>
    </p:spTree>
    <p:extLst>
      <p:ext uri="{BB962C8B-B14F-4D97-AF65-F5344CB8AC3E}">
        <p14:creationId xmlns:p14="http://schemas.microsoft.com/office/powerpoint/2010/main" val="2025604429"/>
      </p:ext>
    </p:extLst>
  </p:cSld>
  <p:clrMap bg1="lt1" tx1="dk1" bg2="lt2" tx2="dk2" accent1="accent1" accent2="accent2" accent3="accent3" accent4="accent4" accent5="accent5" accent6="accent6" hlink="hlink" folHlink="folHlink"/>
  <p:sldLayoutIdLst>
    <p:sldLayoutId id="2147483673" r:id="rId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Picture 4">
            <a:extLst>
              <a:ext uri="{FF2B5EF4-FFF2-40B4-BE49-F238E27FC236}">
                <a16:creationId xmlns:a16="http://schemas.microsoft.com/office/drawing/2014/main" id="{58C667D8-483C-FCDF-0A41-5A64DAAE46EF}"/>
              </a:ext>
            </a:extLst>
          </p:cNvPr>
          <p:cNvPicPr>
            <a:picLocks noChangeAspect="1"/>
          </p:cNvPicPr>
          <p:nvPr/>
        </p:nvPicPr>
        <p:blipFill>
          <a:blip r:embed="rId3" cstate="print">
            <a:extLst>
              <a:ext uri="{28A0092B-C50C-407E-A947-70E740481C1C}">
                <a14:useLocalDpi xmlns:a14="http://schemas.microsoft.com/office/drawing/2010/main" val="0"/>
              </a:ext>
            </a:extLst>
          </a:blip>
          <a:srcRect l="683" t="17450" r="991"/>
          <a:stretch/>
        </p:blipFill>
        <p:spPr bwMode="auto">
          <a:xfrm>
            <a:off x="-1" y="10"/>
            <a:ext cx="12191980" cy="6857990"/>
          </a:xfrm>
          <a:prstGeom prst="rect">
            <a:avLst/>
          </a:prstGeom>
          <a:extLst>
            <a:ext uri="{53640926-AAD7-44D8-BBD7-CCE9431645EC}">
              <a14:shadowObscured xmlns:a14="http://schemas.microsoft.com/office/drawing/2010/main"/>
            </a:ext>
          </a:extLst>
        </p:spPr>
      </p:pic>
      <p:sp>
        <p:nvSpPr>
          <p:cNvPr id="25" name="Rectangle 2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0"/>
            <a:ext cx="12191999" cy="13716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821ADD2-E70C-6FE7-9F0E-2C9E330C2E2F}"/>
              </a:ext>
            </a:extLst>
          </p:cNvPr>
          <p:cNvSpPr>
            <a:spLocks noGrp="1"/>
          </p:cNvSpPr>
          <p:nvPr>
            <p:ph type="title"/>
          </p:nvPr>
        </p:nvSpPr>
        <p:spPr>
          <a:xfrm>
            <a:off x="320039" y="5715000"/>
            <a:ext cx="10944423" cy="960120"/>
          </a:xfrm>
          <a:ln>
            <a:noFill/>
          </a:ln>
        </p:spPr>
        <p:txBody>
          <a:bodyPr vert="horz" lIns="91440" tIns="45720" rIns="91440" bIns="45720" rtlCol="0" anchor="ctr">
            <a:normAutofit/>
          </a:bodyPr>
          <a:lstStyle/>
          <a:p>
            <a:r>
              <a:rPr lang="en-US" sz="3300" dirty="0"/>
              <a:t>It adventure: </a:t>
            </a:r>
            <a:r>
              <a:rPr lang="en-US" sz="3300" b="1" dirty="0"/>
              <a:t>fAMILYgrocer executive presentation</a:t>
            </a:r>
            <a:br>
              <a:rPr lang="en-US" sz="3300" dirty="0"/>
            </a:br>
            <a:r>
              <a:rPr lang="en-US" sz="2200" b="1" dirty="0"/>
              <a:t>group 1: </a:t>
            </a:r>
            <a:r>
              <a:rPr lang="en-US" sz="2200" dirty="0"/>
              <a:t>Ibrahim akinteye / moiz badr / veronika bikova / rob Brodofske</a:t>
            </a:r>
            <a:endParaRPr lang="en-US" sz="3300" dirty="0"/>
          </a:p>
        </p:txBody>
      </p:sp>
    </p:spTree>
    <p:extLst>
      <p:ext uri="{BB962C8B-B14F-4D97-AF65-F5344CB8AC3E}">
        <p14:creationId xmlns:p14="http://schemas.microsoft.com/office/powerpoint/2010/main" val="920897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Woman buying vegetables at supermarket">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27600" r="27600"/>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239599" cy="1307590"/>
          </a:xfrm>
        </p:spPr>
        <p:txBody>
          <a:bodyPr>
            <a:normAutofit/>
          </a:bodyPr>
          <a:lstStyle/>
          <a:p>
            <a:pPr>
              <a:lnSpc>
                <a:spcPct val="90000"/>
              </a:lnSpc>
            </a:pPr>
            <a:r>
              <a:rPr lang="en-US" sz="2500" dirty="0"/>
              <a:t>Strategic (1C): innovation/expansion recommendations: </a:t>
            </a:r>
            <a:r>
              <a:rPr lang="en-US" sz="2500" b="1" dirty="0"/>
              <a:t>web-based grocery</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1931276"/>
            <a:ext cx="6239599" cy="4231780"/>
          </a:xfrm>
        </p:spPr>
        <p:txBody>
          <a:bodyPr>
            <a:normAutofit/>
          </a:bodyPr>
          <a:lstStyle/>
          <a:p>
            <a:pPr marL="0" indent="0">
              <a:lnSpc>
                <a:spcPct val="100000"/>
              </a:lnSpc>
              <a:buNone/>
            </a:pPr>
            <a:r>
              <a:rPr lang="en-US" sz="1700" b="1" dirty="0">
                <a:latin typeface="Aptos" panose="020B0004020202020204" pitchFamily="34" charset="0"/>
              </a:rPr>
              <a:t>OPPORTUNITY</a:t>
            </a:r>
            <a:endParaRPr lang="en-US" sz="1700" dirty="0">
              <a:latin typeface="Aptos" panose="020B0004020202020204" pitchFamily="34" charset="0"/>
            </a:endParaRPr>
          </a:p>
          <a:p>
            <a:pPr marL="0" indent="0">
              <a:lnSpc>
                <a:spcPct val="100000"/>
              </a:lnSpc>
              <a:buNone/>
            </a:pPr>
            <a:r>
              <a:rPr lang="en-US" sz="1600" dirty="0">
                <a:latin typeface="Aptos" panose="020B0004020202020204" pitchFamily="34" charset="0"/>
              </a:rPr>
              <a:t>Web-based grocery store allows FamilyGrocer to tap into growing demand for online shopping, providing customers convenience and flexibility in their purchases. It also creates opportunities to expand market presence and gather valuable data to enhance the big data &amp; analytics project.</a:t>
            </a:r>
          </a:p>
          <a:p>
            <a:pPr marL="0" indent="0">
              <a:lnSpc>
                <a:spcPct val="100000"/>
              </a:lnSpc>
              <a:buNone/>
            </a:pPr>
            <a:r>
              <a:rPr lang="en-US" sz="1700" b="1" dirty="0">
                <a:latin typeface="Aptos" panose="020B0004020202020204" pitchFamily="34" charset="0"/>
              </a:rPr>
              <a:t>RECOMMENDATIONS: GO FOR IT!</a:t>
            </a:r>
            <a:endParaRPr lang="en-US" sz="1700" dirty="0">
              <a:latin typeface="Aptos" panose="020B0004020202020204" pitchFamily="34" charset="0"/>
            </a:endParaRPr>
          </a:p>
          <a:p>
            <a:pPr>
              <a:lnSpc>
                <a:spcPct val="100000"/>
              </a:lnSpc>
              <a:buFont typeface="Arial" panose="020B0604020202020204" pitchFamily="34" charset="0"/>
              <a:buChar char="•"/>
            </a:pPr>
            <a:r>
              <a:rPr lang="en-CA" sz="1600" dirty="0">
                <a:latin typeface="Aptos" panose="020B0004020202020204" pitchFamily="34" charset="0"/>
              </a:rPr>
              <a:t>Ensure Data Protection</a:t>
            </a:r>
          </a:p>
          <a:p>
            <a:pPr>
              <a:lnSpc>
                <a:spcPct val="100000"/>
              </a:lnSpc>
              <a:buFont typeface="Arial" panose="020B0604020202020204" pitchFamily="34" charset="0"/>
              <a:buChar char="•"/>
            </a:pPr>
            <a:r>
              <a:rPr lang="en-CA" sz="1600" dirty="0">
                <a:latin typeface="Aptos" panose="020B0004020202020204" pitchFamily="34" charset="0"/>
              </a:rPr>
              <a:t>Safeguard sensitive customer information </a:t>
            </a:r>
          </a:p>
          <a:p>
            <a:pPr>
              <a:lnSpc>
                <a:spcPct val="100000"/>
              </a:lnSpc>
              <a:buFont typeface="Arial" panose="020B0604020202020204" pitchFamily="34" charset="0"/>
              <a:buChar char="•"/>
            </a:pPr>
            <a:r>
              <a:rPr lang="en-US" sz="1600" dirty="0">
                <a:latin typeface="Aptos" panose="020B0004020202020204" pitchFamily="34" charset="0"/>
              </a:rPr>
              <a:t>Conduct regular security audits and vulnerability assessments.</a:t>
            </a:r>
          </a:p>
          <a:p>
            <a:pPr>
              <a:lnSpc>
                <a:spcPct val="100000"/>
              </a:lnSpc>
              <a:buFont typeface="Arial" panose="020B0604020202020204" pitchFamily="34" charset="0"/>
              <a:buChar char="•"/>
            </a:pPr>
            <a:r>
              <a:rPr lang="en-US" sz="1600" dirty="0">
                <a:latin typeface="Aptos" panose="020B0004020202020204" pitchFamily="34" charset="0"/>
              </a:rPr>
              <a:t>Pay close attention to payment processing requirements (PCI-DSS)</a:t>
            </a:r>
          </a:p>
          <a:p>
            <a:pPr>
              <a:lnSpc>
                <a:spcPct val="100000"/>
              </a:lnSpc>
              <a:buFont typeface="Arial" panose="020B0604020202020204" pitchFamily="34" charset="0"/>
              <a:buChar char="•"/>
            </a:pPr>
            <a:r>
              <a:rPr lang="en-US" sz="1600" dirty="0">
                <a:latin typeface="Aptos" panose="020B0004020202020204" pitchFamily="34" charset="0"/>
              </a:rPr>
              <a:t>Train employees and customers on Security, especially phishing prevention and strong password use.</a:t>
            </a:r>
            <a:endParaRPr lang="en-CA" sz="1600" dirty="0">
              <a:latin typeface="Aptos" panose="020B0004020202020204" pitchFamily="34" charset="0"/>
            </a:endParaRPr>
          </a:p>
          <a:p>
            <a:pPr>
              <a:lnSpc>
                <a:spcPct val="100000"/>
              </a:lnSpc>
              <a:buFont typeface="Arial" panose="020B0604020202020204" pitchFamily="34" charset="0"/>
              <a:buChar char="•"/>
            </a:pPr>
            <a:endParaRPr lang="en-US" sz="1700" dirty="0">
              <a:latin typeface="Aptos" panose="020B0004020202020204" pitchFamily="34" charset="0"/>
            </a:endParaRP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761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Pink neon hashtag notification">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29468" r="29468"/>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239599" cy="1307590"/>
          </a:xfrm>
        </p:spPr>
        <p:txBody>
          <a:bodyPr>
            <a:normAutofit/>
          </a:bodyPr>
          <a:lstStyle/>
          <a:p>
            <a:pPr>
              <a:lnSpc>
                <a:spcPct val="90000"/>
              </a:lnSpc>
            </a:pPr>
            <a:r>
              <a:rPr lang="en-US" sz="2500" dirty="0"/>
              <a:t>Strategic (1D): innovation/expansion recommendations: </a:t>
            </a:r>
            <a:r>
              <a:rPr lang="en-US" sz="2500" b="1" dirty="0"/>
              <a:t>SOCIAL MEDIA </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2221992"/>
            <a:ext cx="6239599" cy="3941064"/>
          </a:xfrm>
        </p:spPr>
        <p:txBody>
          <a:bodyPr>
            <a:normAutofit fontScale="92500" lnSpcReduction="20000"/>
          </a:bodyPr>
          <a:lstStyle/>
          <a:p>
            <a:pPr marL="0" indent="0">
              <a:lnSpc>
                <a:spcPct val="100000"/>
              </a:lnSpc>
              <a:buNone/>
            </a:pPr>
            <a:r>
              <a:rPr lang="en-US" sz="1700" b="1" dirty="0">
                <a:latin typeface="Aptos" panose="020B0004020202020204" pitchFamily="34" charset="0"/>
              </a:rPr>
              <a:t>OPPORTUNITIES</a:t>
            </a:r>
            <a:r>
              <a:rPr lang="en-US" sz="1700" dirty="0">
                <a:latin typeface="Aptos" panose="020B0004020202020204" pitchFamily="34" charset="0"/>
              </a:rPr>
              <a:t>:</a:t>
            </a:r>
          </a:p>
          <a:p>
            <a:pPr>
              <a:lnSpc>
                <a:spcPct val="100000"/>
              </a:lnSpc>
              <a:buFont typeface="Arial" panose="020B0604020202020204" pitchFamily="34" charset="0"/>
              <a:buChar char="•"/>
            </a:pPr>
            <a:r>
              <a:rPr lang="en-US" sz="1700" dirty="0">
                <a:latin typeface="Aptos" panose="020B0004020202020204" pitchFamily="34" charset="0"/>
              </a:rPr>
              <a:t>Engage customers with real-time interactions and boost brand visibility.</a:t>
            </a:r>
          </a:p>
          <a:p>
            <a:pPr>
              <a:lnSpc>
                <a:spcPct val="100000"/>
              </a:lnSpc>
              <a:buFont typeface="Arial" panose="020B0604020202020204" pitchFamily="34" charset="0"/>
              <a:buChar char="•"/>
            </a:pPr>
            <a:r>
              <a:rPr lang="en-US" sz="1700" dirty="0">
                <a:latin typeface="Aptos" panose="020B0004020202020204" pitchFamily="34" charset="0"/>
              </a:rPr>
              <a:t>Drive traffic to web grocery stores and increase sales through e-commerce integration.</a:t>
            </a:r>
          </a:p>
          <a:p>
            <a:pPr>
              <a:lnSpc>
                <a:spcPct val="100000"/>
              </a:lnSpc>
              <a:buFont typeface="Arial" panose="020B0604020202020204" pitchFamily="34" charset="0"/>
              <a:buChar char="•"/>
            </a:pPr>
            <a:r>
              <a:rPr lang="en-US" sz="1700" dirty="0">
                <a:latin typeface="Aptos" panose="020B0004020202020204" pitchFamily="34" charset="0"/>
              </a:rPr>
              <a:t>Use data and influencer content to enhance strategies and build credibility.</a:t>
            </a:r>
          </a:p>
          <a:p>
            <a:pPr>
              <a:lnSpc>
                <a:spcPct val="100000"/>
              </a:lnSpc>
              <a:buFont typeface="Arial" panose="020B0604020202020204" pitchFamily="34" charset="0"/>
              <a:buChar char="•"/>
            </a:pPr>
            <a:endParaRPr lang="en-US" sz="1700" dirty="0">
              <a:latin typeface="Aptos" panose="020B0004020202020204" pitchFamily="34" charset="0"/>
            </a:endParaRPr>
          </a:p>
          <a:p>
            <a:pPr marL="0" indent="0">
              <a:lnSpc>
                <a:spcPct val="100000"/>
              </a:lnSpc>
              <a:buNone/>
            </a:pPr>
            <a:r>
              <a:rPr lang="en-US" sz="1700" b="1" dirty="0">
                <a:latin typeface="Aptos" panose="020B0004020202020204" pitchFamily="34" charset="0"/>
              </a:rPr>
              <a:t>RECOMMENDATIONS: #GO FOR IT!</a:t>
            </a:r>
            <a:endParaRPr lang="en-US" sz="1700" dirty="0">
              <a:latin typeface="Aptos" panose="020B0004020202020204" pitchFamily="34" charset="0"/>
            </a:endParaRPr>
          </a:p>
          <a:p>
            <a:pPr>
              <a:lnSpc>
                <a:spcPct val="100000"/>
              </a:lnSpc>
              <a:buFont typeface="Arial" panose="020B0604020202020204" pitchFamily="34" charset="0"/>
              <a:buChar char="•"/>
            </a:pPr>
            <a:r>
              <a:rPr lang="en-US" sz="1700" dirty="0">
                <a:latin typeface="Aptos" panose="020B0004020202020204" pitchFamily="34" charset="0"/>
              </a:rPr>
              <a:t>Ensure compliance with data privacy regulations (GDPR, PIPEDA).</a:t>
            </a:r>
          </a:p>
          <a:p>
            <a:pPr>
              <a:lnSpc>
                <a:spcPct val="100000"/>
              </a:lnSpc>
              <a:buFont typeface="Arial" panose="020B0604020202020204" pitchFamily="34" charset="0"/>
              <a:buChar char="•"/>
            </a:pPr>
            <a:r>
              <a:rPr lang="en-US" sz="1700" dirty="0">
                <a:latin typeface="Aptos" panose="020B0004020202020204" pitchFamily="34" charset="0"/>
              </a:rPr>
              <a:t>Manage platforms effectively to avoid inconsistent messaging.</a:t>
            </a:r>
          </a:p>
          <a:p>
            <a:pPr>
              <a:lnSpc>
                <a:spcPct val="100000"/>
              </a:lnSpc>
              <a:buFont typeface="Arial" panose="020B0604020202020204" pitchFamily="34" charset="0"/>
              <a:buChar char="•"/>
            </a:pPr>
            <a:r>
              <a:rPr lang="en-US" sz="1700" dirty="0">
                <a:latin typeface="Aptos" panose="020B0004020202020204" pitchFamily="34" charset="0"/>
              </a:rPr>
              <a:t>Address negative feedback and maintain engaging, consistent content.</a:t>
            </a:r>
            <a:endParaRPr lang="en-CA" sz="1700" dirty="0">
              <a:latin typeface="Aptos" panose="020B0004020202020204" pitchFamily="34" charset="0"/>
            </a:endParaRPr>
          </a:p>
          <a:p>
            <a:pPr>
              <a:lnSpc>
                <a:spcPct val="100000"/>
              </a:lnSpc>
              <a:buFont typeface="Arial" panose="020B0604020202020204" pitchFamily="34" charset="0"/>
              <a:buChar char="•"/>
            </a:pPr>
            <a:endParaRPr lang="en-US" sz="1700" dirty="0">
              <a:latin typeface="Aptos" panose="020B0004020202020204" pitchFamily="34" charset="0"/>
            </a:endParaRP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85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lose-up of graph on screen">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27609" r="27609"/>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239599" cy="1307590"/>
          </a:xfrm>
        </p:spPr>
        <p:txBody>
          <a:bodyPr>
            <a:normAutofit/>
          </a:bodyPr>
          <a:lstStyle/>
          <a:p>
            <a:pPr>
              <a:lnSpc>
                <a:spcPct val="90000"/>
              </a:lnSpc>
            </a:pPr>
            <a:r>
              <a:rPr lang="en-US" sz="2500" dirty="0"/>
              <a:t>Strategic (1E): innovation/expansion recommendations: </a:t>
            </a:r>
            <a:r>
              <a:rPr lang="en-US" sz="2500" b="1" dirty="0"/>
              <a:t>ANALYTICS</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2221992"/>
            <a:ext cx="6239599" cy="3941064"/>
          </a:xfrm>
        </p:spPr>
        <p:txBody>
          <a:bodyPr>
            <a:normAutofit fontScale="92500" lnSpcReduction="10000"/>
          </a:bodyPr>
          <a:lstStyle/>
          <a:p>
            <a:pPr marL="0" indent="0">
              <a:lnSpc>
                <a:spcPct val="100000"/>
              </a:lnSpc>
              <a:buNone/>
            </a:pPr>
            <a:r>
              <a:rPr lang="en-US" sz="1700" b="1" dirty="0">
                <a:latin typeface="Aptos" panose="020B0004020202020204" pitchFamily="34" charset="0"/>
              </a:rPr>
              <a:t>OPPORTUNITIES:</a:t>
            </a:r>
          </a:p>
          <a:p>
            <a:pPr>
              <a:lnSpc>
                <a:spcPct val="100000"/>
              </a:lnSpc>
            </a:pPr>
            <a:r>
              <a:rPr lang="en-US" sz="1700" dirty="0">
                <a:latin typeface="Aptos" panose="020B0004020202020204" pitchFamily="34" charset="0"/>
              </a:rPr>
              <a:t>Improved Decision-Making: Analyze risk exposure to make informed credit, operational, and strategic decisions.</a:t>
            </a:r>
          </a:p>
          <a:p>
            <a:pPr>
              <a:lnSpc>
                <a:spcPct val="100000"/>
              </a:lnSpc>
            </a:pPr>
            <a:r>
              <a:rPr lang="en-US" sz="1700" dirty="0">
                <a:latin typeface="Aptos" panose="020B0004020202020204" pitchFamily="34" charset="0"/>
              </a:rPr>
              <a:t>Proactive Risk Identification: Use predictive analytics to detect emerging risks (e.g., supply chain issues, cybersecurity threats).</a:t>
            </a:r>
          </a:p>
          <a:p>
            <a:pPr>
              <a:lnSpc>
                <a:spcPct val="100000"/>
              </a:lnSpc>
            </a:pPr>
            <a:r>
              <a:rPr lang="en-US" sz="1700" dirty="0">
                <a:latin typeface="Aptos" panose="020B0004020202020204" pitchFamily="34" charset="0"/>
              </a:rPr>
              <a:t>Operational Efficiency: Identify root causes of inefficiencies and implement corrective actions.</a:t>
            </a:r>
          </a:p>
          <a:p>
            <a:pPr marL="0" indent="0">
              <a:lnSpc>
                <a:spcPct val="100000"/>
              </a:lnSpc>
              <a:buNone/>
            </a:pPr>
            <a:r>
              <a:rPr lang="en-US" sz="1700" b="1" dirty="0">
                <a:latin typeface="Aptos" panose="020B0004020202020204" pitchFamily="34" charset="0"/>
              </a:rPr>
              <a:t>KEY BENEFITS:</a:t>
            </a:r>
          </a:p>
          <a:p>
            <a:pPr>
              <a:lnSpc>
                <a:spcPct val="100000"/>
              </a:lnSpc>
            </a:pPr>
            <a:r>
              <a:rPr lang="en-US" sz="1700" dirty="0">
                <a:latin typeface="Aptos" panose="020B0004020202020204" pitchFamily="34" charset="0"/>
              </a:rPr>
              <a:t>Data backed strategic decision making</a:t>
            </a:r>
          </a:p>
          <a:p>
            <a:pPr>
              <a:lnSpc>
                <a:spcPct val="100000"/>
              </a:lnSpc>
            </a:pPr>
            <a:r>
              <a:rPr lang="en-US" sz="1700" dirty="0">
                <a:latin typeface="Aptos" panose="020B0004020202020204" pitchFamily="34" charset="0"/>
              </a:rPr>
              <a:t>Resilience: Real-time monitoring strengthens agility and preparedness.</a:t>
            </a:r>
          </a:p>
          <a:p>
            <a:pPr>
              <a:lnSpc>
                <a:spcPct val="100000"/>
              </a:lnSpc>
            </a:pPr>
            <a:r>
              <a:rPr lang="en-US" sz="1700" dirty="0">
                <a:latin typeface="Aptos" panose="020B0004020202020204" pitchFamily="34" charset="0"/>
              </a:rPr>
              <a:t>Prevention: Develop contingency plans to mitigate risks before they escalate.</a:t>
            </a:r>
          </a:p>
          <a:p>
            <a:pPr marL="0" indent="0">
              <a:lnSpc>
                <a:spcPct val="100000"/>
              </a:lnSpc>
              <a:buNone/>
            </a:pPr>
            <a:endParaRPr lang="en-US" sz="1700" b="1" dirty="0">
              <a:latin typeface="Aptos" panose="020B0004020202020204" pitchFamily="34" charset="0"/>
            </a:endParaRPr>
          </a:p>
          <a:p>
            <a:pPr marL="0" indent="0">
              <a:lnSpc>
                <a:spcPct val="100000"/>
              </a:lnSpc>
              <a:buNone/>
            </a:pPr>
            <a:endParaRPr lang="en-US" sz="1700" dirty="0">
              <a:latin typeface="Aptos" panose="020B0004020202020204" pitchFamily="34" charset="0"/>
            </a:endParaRP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464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Microscope with lab glassware">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27605" r="27605"/>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921774" cy="1307590"/>
          </a:xfrm>
        </p:spPr>
        <p:txBody>
          <a:bodyPr>
            <a:normAutofit/>
          </a:bodyPr>
          <a:lstStyle/>
          <a:p>
            <a:pPr>
              <a:lnSpc>
                <a:spcPct val="90000"/>
              </a:lnSpc>
            </a:pPr>
            <a:r>
              <a:rPr lang="en-US" sz="2500" dirty="0"/>
              <a:t>Strategic (1f): innovation/expansion recommendations: </a:t>
            </a:r>
            <a:r>
              <a:rPr lang="en-US" sz="2500" b="1" dirty="0"/>
              <a:t>pharmacy acquisition</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2221992"/>
            <a:ext cx="6239599" cy="3941064"/>
          </a:xfrm>
        </p:spPr>
        <p:txBody>
          <a:bodyPr>
            <a:normAutofit/>
          </a:bodyPr>
          <a:lstStyle/>
          <a:p>
            <a:pPr marL="0" indent="0">
              <a:lnSpc>
                <a:spcPct val="100000"/>
              </a:lnSpc>
              <a:buNone/>
            </a:pPr>
            <a:r>
              <a:rPr lang="en-US" sz="1700" b="1" dirty="0">
                <a:latin typeface="Aptos" panose="020B0004020202020204" pitchFamily="34" charset="0"/>
              </a:rPr>
              <a:t>KEY OPPORTUNITIES</a:t>
            </a:r>
            <a:endParaRPr lang="en-US" sz="1700" dirty="0">
              <a:latin typeface="Aptos" panose="020B0004020202020204" pitchFamily="34" charset="0"/>
            </a:endParaRPr>
          </a:p>
          <a:p>
            <a:pPr>
              <a:lnSpc>
                <a:spcPct val="100000"/>
              </a:lnSpc>
              <a:buFont typeface="Arial" panose="020B0604020202020204" pitchFamily="34" charset="0"/>
              <a:buChar char="•"/>
            </a:pPr>
            <a:r>
              <a:rPr lang="en-US" sz="1700" dirty="0">
                <a:latin typeface="Aptos" panose="020B0004020202020204" pitchFamily="34" charset="0"/>
              </a:rPr>
              <a:t>Leverage the mature IT </a:t>
            </a:r>
            <a:r>
              <a:rPr lang="en-US" sz="1700" b="1" dirty="0">
                <a:latin typeface="Aptos" panose="020B0004020202020204" pitchFamily="34" charset="0"/>
              </a:rPr>
              <a:t>Internal Controls </a:t>
            </a:r>
            <a:r>
              <a:rPr lang="en-US" sz="1700" dirty="0">
                <a:latin typeface="Aptos" panose="020B0004020202020204" pitchFamily="34" charset="0"/>
              </a:rPr>
              <a:t>system as a model to enhance FamilyGrocer's IT controls and address deficiencies across regions.</a:t>
            </a:r>
          </a:p>
          <a:p>
            <a:pPr>
              <a:lnSpc>
                <a:spcPct val="100000"/>
              </a:lnSpc>
              <a:buFont typeface="Arial" panose="020B0604020202020204" pitchFamily="34" charset="0"/>
              <a:buChar char="•"/>
            </a:pPr>
            <a:r>
              <a:rPr lang="en-US" sz="1700" dirty="0">
                <a:latin typeface="Aptos" panose="020B0004020202020204" pitchFamily="34" charset="0"/>
              </a:rPr>
              <a:t>Align the pharmacy chain’s IT practices with FamilyGrocer’s SAP deployment for streamlined operations and improved compliance.</a:t>
            </a:r>
          </a:p>
          <a:p>
            <a:pPr marL="0" indent="0">
              <a:lnSpc>
                <a:spcPct val="100000"/>
              </a:lnSpc>
              <a:buNone/>
            </a:pPr>
            <a:r>
              <a:rPr lang="en-US" sz="1700" b="1" dirty="0">
                <a:latin typeface="Aptos" panose="020B0004020202020204" pitchFamily="34" charset="0"/>
              </a:rPr>
              <a:t>RECOMMENDATIONS: SIEZE OPPORTUNITIES</a:t>
            </a:r>
            <a:endParaRPr lang="en-US" sz="1700" dirty="0">
              <a:latin typeface="Aptos" panose="020B0004020202020204" pitchFamily="34" charset="0"/>
            </a:endParaRPr>
          </a:p>
          <a:p>
            <a:pPr>
              <a:lnSpc>
                <a:spcPct val="100000"/>
              </a:lnSpc>
              <a:buFont typeface="Arial" panose="020B0604020202020204" pitchFamily="34" charset="0"/>
              <a:buChar char="•"/>
            </a:pPr>
            <a:r>
              <a:rPr lang="en-US" sz="1700" dirty="0">
                <a:latin typeface="Aptos" panose="020B0004020202020204" pitchFamily="34" charset="0"/>
              </a:rPr>
              <a:t>Analyze and implement scalable aspects of the pharmacy chain’s </a:t>
            </a:r>
            <a:r>
              <a:rPr lang="en-US" sz="1700" b="1" dirty="0">
                <a:latin typeface="Aptos" panose="020B0004020202020204" pitchFamily="34" charset="0"/>
              </a:rPr>
              <a:t>IT controls </a:t>
            </a:r>
            <a:r>
              <a:rPr lang="en-US" sz="1700" dirty="0">
                <a:latin typeface="Aptos" panose="020B0004020202020204" pitchFamily="34" charset="0"/>
              </a:rPr>
              <a:t>to address regional challenges.</a:t>
            </a:r>
          </a:p>
          <a:p>
            <a:pPr>
              <a:lnSpc>
                <a:spcPct val="100000"/>
              </a:lnSpc>
              <a:buFont typeface="Arial" panose="020B0604020202020204" pitchFamily="34" charset="0"/>
              <a:buChar char="•"/>
            </a:pPr>
            <a:r>
              <a:rPr lang="en-US" sz="1700" b="1" dirty="0">
                <a:latin typeface="Aptos" panose="020B0004020202020204" pitchFamily="34" charset="0"/>
              </a:rPr>
              <a:t>Appoint</a:t>
            </a:r>
            <a:r>
              <a:rPr lang="en-US" sz="1700" dirty="0">
                <a:latin typeface="Aptos" panose="020B0004020202020204" pitchFamily="34" charset="0"/>
              </a:rPr>
              <a:t> the pharmacy chain’s CISO/CIO to fill the </a:t>
            </a:r>
            <a:r>
              <a:rPr lang="en-US" sz="1700" b="1" dirty="0">
                <a:latin typeface="Aptos" panose="020B0004020202020204" pitchFamily="34" charset="0"/>
              </a:rPr>
              <a:t>vacant IT Head role in Mexico</a:t>
            </a:r>
            <a:r>
              <a:rPr lang="en-US" sz="1700" dirty="0">
                <a:latin typeface="Aptos" panose="020B0004020202020204" pitchFamily="34" charset="0"/>
              </a:rPr>
              <a:t>, focus on Latin America (Mexico &amp; Brazil)</a:t>
            </a: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5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Man analyzing data on a screen">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27589" r="27589"/>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921774" cy="1307590"/>
          </a:xfrm>
        </p:spPr>
        <p:txBody>
          <a:bodyPr>
            <a:normAutofit/>
          </a:bodyPr>
          <a:lstStyle/>
          <a:p>
            <a:pPr>
              <a:lnSpc>
                <a:spcPct val="90000"/>
              </a:lnSpc>
            </a:pPr>
            <a:r>
              <a:rPr lang="en-US" sz="2500"/>
              <a:t>Strategic (2): </a:t>
            </a:r>
            <a:r>
              <a:rPr lang="en-US" sz="2500" b="1"/>
              <a:t>FULL OUTSOURCING OF IT DEPT?</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1545021"/>
            <a:ext cx="6555933" cy="4618035"/>
          </a:xfrm>
        </p:spPr>
        <p:txBody>
          <a:bodyPr>
            <a:normAutofit/>
          </a:bodyPr>
          <a:lstStyle/>
          <a:p>
            <a:pPr marL="0" indent="0">
              <a:lnSpc>
                <a:spcPct val="100000"/>
              </a:lnSpc>
              <a:buNone/>
            </a:pPr>
            <a:r>
              <a:rPr lang="en-US" sz="1700" b="1" dirty="0">
                <a:latin typeface="Aptos" panose="020B0004020202020204" pitchFamily="34" charset="0"/>
              </a:rPr>
              <a:t>RECOMMENDATIONS: KEEP CRITICAL, OUTSOURCE TRIVIAL</a:t>
            </a:r>
            <a:endParaRPr lang="en-US" sz="1700" dirty="0">
              <a:latin typeface="Aptos" panose="020B0004020202020204" pitchFamily="34" charset="0"/>
            </a:endParaRPr>
          </a:p>
          <a:p>
            <a:pPr>
              <a:lnSpc>
                <a:spcPct val="100000"/>
              </a:lnSpc>
            </a:pPr>
            <a:r>
              <a:rPr lang="en-US" sz="1700" dirty="0">
                <a:latin typeface="Aptos" panose="020B0004020202020204" pitchFamily="34" charset="0"/>
              </a:rPr>
              <a:t>Strategic Oversight: Retain IT governance and critical functions to support analytics and expansion goals.</a:t>
            </a:r>
          </a:p>
          <a:p>
            <a:pPr>
              <a:lnSpc>
                <a:spcPct val="100000"/>
              </a:lnSpc>
            </a:pPr>
            <a:r>
              <a:rPr lang="en-US" sz="1700" dirty="0">
                <a:latin typeface="Aptos" panose="020B0004020202020204" pitchFamily="34" charset="0"/>
              </a:rPr>
              <a:t>Risk Management: Reduce dependency on vendors and maintain internal control over cybersecurity.</a:t>
            </a:r>
          </a:p>
          <a:p>
            <a:pPr>
              <a:lnSpc>
                <a:spcPct val="100000"/>
              </a:lnSpc>
            </a:pPr>
            <a:r>
              <a:rPr lang="en-US" sz="1700" dirty="0">
                <a:latin typeface="Aptos" panose="020B0004020202020204" pitchFamily="34" charset="0"/>
              </a:rPr>
              <a:t>Cost Efficiency: Outsource non-core tasks (e.g., infrastructure, help desk) to lower costs while focusing on innovation.</a:t>
            </a:r>
          </a:p>
          <a:p>
            <a:pPr marL="0" indent="0">
              <a:lnSpc>
                <a:spcPct val="100000"/>
              </a:lnSpc>
              <a:buNone/>
            </a:pPr>
            <a:r>
              <a:rPr lang="en-US" sz="1700" b="1" dirty="0">
                <a:latin typeface="Aptos" panose="020B0004020202020204" pitchFamily="34" charset="0"/>
              </a:rPr>
              <a:t>RISKS OF FULL OUTSOURCING</a:t>
            </a:r>
          </a:p>
          <a:p>
            <a:pPr>
              <a:lnSpc>
                <a:spcPct val="100000"/>
              </a:lnSpc>
            </a:pPr>
            <a:r>
              <a:rPr lang="en-US" sz="1700" dirty="0">
                <a:latin typeface="Aptos" panose="020B0004020202020204" pitchFamily="34" charset="0"/>
              </a:rPr>
              <a:t>Loss of control over strategic IT functions.</a:t>
            </a:r>
          </a:p>
          <a:p>
            <a:pPr>
              <a:lnSpc>
                <a:spcPct val="100000"/>
              </a:lnSpc>
            </a:pPr>
            <a:r>
              <a:rPr lang="en-US" sz="1700" dirty="0">
                <a:latin typeface="Aptos" panose="020B0004020202020204" pitchFamily="34" charset="0"/>
              </a:rPr>
              <a:t>Increased dependence on third parties for critical operations.</a:t>
            </a:r>
          </a:p>
          <a:p>
            <a:pPr>
              <a:lnSpc>
                <a:spcPct val="100000"/>
              </a:lnSpc>
            </a:pPr>
            <a:r>
              <a:rPr lang="en-US" sz="1700" dirty="0">
                <a:latin typeface="Aptos" panose="020B0004020202020204" pitchFamily="34" charset="0"/>
              </a:rPr>
              <a:t>Management of Vendor - Performance </a:t>
            </a:r>
          </a:p>
          <a:p>
            <a:pPr marL="0" indent="0">
              <a:lnSpc>
                <a:spcPct val="100000"/>
              </a:lnSpc>
              <a:buNone/>
            </a:pPr>
            <a:r>
              <a:rPr lang="en-US" sz="1600" b="1" dirty="0">
                <a:latin typeface="Aptos" panose="020B0004020202020204" pitchFamily="34" charset="0"/>
              </a:rPr>
              <a:t>Goal:</a:t>
            </a:r>
            <a:r>
              <a:rPr lang="en-US" sz="1600" dirty="0">
                <a:latin typeface="Aptos" panose="020B0004020202020204" pitchFamily="34" charset="0"/>
              </a:rPr>
              <a:t> Balance external expertise with internal control to support growth and innovation.</a:t>
            </a:r>
            <a:endParaRPr lang="en-US" sz="1700" dirty="0">
              <a:latin typeface="Aptos" panose="020B0004020202020204" pitchFamily="34" charset="0"/>
            </a:endParaRP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8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Device and padlock">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31096" r="31096"/>
          <a:stretch/>
        </p:blipFill>
        <p:spPr>
          <a:xfrm>
            <a:off x="7693572" y="10"/>
            <a:ext cx="4498428"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7068312" cy="1307590"/>
          </a:xfrm>
        </p:spPr>
        <p:txBody>
          <a:bodyPr>
            <a:normAutofit/>
          </a:bodyPr>
          <a:lstStyle/>
          <a:p>
            <a:pPr>
              <a:lnSpc>
                <a:spcPct val="90000"/>
              </a:lnSpc>
            </a:pPr>
            <a:r>
              <a:rPr lang="en-US" sz="2500" dirty="0"/>
              <a:t>Strategic (3): Effects of hybrid outsourcing on it risk management, specifically </a:t>
            </a:r>
            <a:r>
              <a:rPr lang="en-US" sz="2500" b="1" dirty="0"/>
              <a:t>cybersecurity?</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2328882"/>
            <a:ext cx="6697822" cy="4422226"/>
          </a:xfrm>
        </p:spPr>
        <p:txBody>
          <a:bodyPr>
            <a:noAutofit/>
          </a:bodyPr>
          <a:lstStyle/>
          <a:p>
            <a:pPr marL="0" indent="0">
              <a:lnSpc>
                <a:spcPct val="100000"/>
              </a:lnSpc>
              <a:buNone/>
            </a:pPr>
            <a:r>
              <a:rPr lang="en-US" sz="1400" b="1" dirty="0">
                <a:latin typeface="Aptos" panose="020B0004020202020204" pitchFamily="34" charset="0"/>
              </a:rPr>
              <a:t>Benefits</a:t>
            </a:r>
          </a:p>
          <a:p>
            <a:pPr>
              <a:lnSpc>
                <a:spcPct val="100000"/>
              </a:lnSpc>
            </a:pPr>
            <a:r>
              <a:rPr lang="en-US" sz="1400" dirty="0">
                <a:latin typeface="Aptos" panose="020B0004020202020204" pitchFamily="34" charset="0"/>
              </a:rPr>
              <a:t>Balance internal control with external expertise for enhanced security.</a:t>
            </a:r>
          </a:p>
          <a:p>
            <a:pPr>
              <a:lnSpc>
                <a:spcPct val="100000"/>
              </a:lnSpc>
            </a:pPr>
            <a:r>
              <a:rPr lang="en-US" sz="1400" dirty="0">
                <a:latin typeface="Aptos" panose="020B0004020202020204" pitchFamily="34" charset="0"/>
              </a:rPr>
              <a:t>Improve threat detection and response through co-managed operations.</a:t>
            </a:r>
          </a:p>
          <a:p>
            <a:pPr marL="0" indent="0">
              <a:lnSpc>
                <a:spcPct val="100000"/>
              </a:lnSpc>
              <a:buNone/>
            </a:pPr>
            <a:r>
              <a:rPr lang="en-US" sz="1400" b="1" dirty="0">
                <a:latin typeface="Aptos" panose="020B0004020202020204" pitchFamily="34" charset="0"/>
              </a:rPr>
              <a:t>Challenges &amp; Solutions</a:t>
            </a:r>
          </a:p>
          <a:p>
            <a:pPr>
              <a:lnSpc>
                <a:spcPct val="100000"/>
              </a:lnSpc>
            </a:pPr>
            <a:r>
              <a:rPr lang="en-US" sz="1400" dirty="0">
                <a:latin typeface="Aptos" panose="020B0004020202020204" pitchFamily="34" charset="0"/>
              </a:rPr>
              <a:t>Vendor Risks &amp; Compliance: Enforce SLAs, conduct audits, and retain oversight for global standards.</a:t>
            </a:r>
          </a:p>
          <a:p>
            <a:pPr>
              <a:lnSpc>
                <a:spcPct val="100000"/>
              </a:lnSpc>
            </a:pPr>
            <a:r>
              <a:rPr lang="en-US" sz="1400" dirty="0">
                <a:latin typeface="Aptos" panose="020B0004020202020204" pitchFamily="34" charset="0"/>
              </a:rPr>
              <a:t>Fragmentation: Implement unified policies to ensure consistent practices.</a:t>
            </a:r>
          </a:p>
          <a:p>
            <a:pPr marL="0" indent="0">
              <a:lnSpc>
                <a:spcPct val="150000"/>
              </a:lnSpc>
              <a:buNone/>
            </a:pPr>
            <a:r>
              <a:rPr lang="en-US" sz="1400" b="1" dirty="0">
                <a:latin typeface="Aptos" panose="020B0004020202020204" pitchFamily="34" charset="0"/>
              </a:rPr>
              <a:t>KEY CYBERSECURITY STRATEGY</a:t>
            </a:r>
          </a:p>
          <a:p>
            <a:pPr>
              <a:lnSpc>
                <a:spcPct val="100000"/>
              </a:lnSpc>
            </a:pPr>
            <a:r>
              <a:rPr lang="en-US" sz="1400" dirty="0">
                <a:latin typeface="Aptos" panose="020B0004020202020204" pitchFamily="34" charset="0"/>
              </a:rPr>
              <a:t>Retain critical cybersecurity functions in-house.</a:t>
            </a:r>
          </a:p>
          <a:p>
            <a:pPr>
              <a:lnSpc>
                <a:spcPct val="100000"/>
              </a:lnSpc>
            </a:pPr>
            <a:r>
              <a:rPr lang="en-US" sz="1400" dirty="0">
                <a:latin typeface="Aptos" panose="020B0004020202020204" pitchFamily="34" charset="0"/>
              </a:rPr>
              <a:t>Use Zero Trust Architecture and centralize with a hybrid SOC.</a:t>
            </a:r>
          </a:p>
          <a:p>
            <a:pPr>
              <a:lnSpc>
                <a:spcPct val="100000"/>
              </a:lnSpc>
            </a:pPr>
            <a:r>
              <a:rPr lang="en-US" sz="1400" dirty="0">
                <a:latin typeface="Aptos" panose="020B0004020202020204" pitchFamily="34" charset="0"/>
              </a:rPr>
              <a:t>Encrypt sensitive data and monitor vendor compliance.</a:t>
            </a: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47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9AD5-350E-4FC7-BC29-0A27A19D53AF}"/>
              </a:ext>
            </a:extLst>
          </p:cNvPr>
          <p:cNvSpPr>
            <a:spLocks noGrp="1"/>
          </p:cNvSpPr>
          <p:nvPr>
            <p:ph type="ctrTitle"/>
          </p:nvPr>
        </p:nvSpPr>
        <p:spPr>
          <a:xfrm>
            <a:off x="283779" y="509764"/>
            <a:ext cx="10658285" cy="685801"/>
          </a:xfrm>
        </p:spPr>
        <p:txBody>
          <a:bodyPr>
            <a:normAutofit fontScale="90000"/>
          </a:bodyPr>
          <a:lstStyle/>
          <a:p>
            <a:r>
              <a:rPr lang="en-US" dirty="0">
                <a:latin typeface="Aptos" panose="020B0004020202020204" pitchFamily="34" charset="0"/>
              </a:rPr>
              <a:t>STRATEGIC &amp; OPERATIONAL ROADMAP: 2026</a:t>
            </a:r>
          </a:p>
        </p:txBody>
      </p:sp>
      <p:sp>
        <p:nvSpPr>
          <p:cNvPr id="3" name="Subtitle 2">
            <a:extLst>
              <a:ext uri="{FF2B5EF4-FFF2-40B4-BE49-F238E27FC236}">
                <a16:creationId xmlns:a16="http://schemas.microsoft.com/office/drawing/2014/main" id="{B54E53CF-0A1D-468B-A4BC-ED73320B246D}"/>
              </a:ext>
            </a:extLst>
          </p:cNvPr>
          <p:cNvSpPr>
            <a:spLocks noGrp="1"/>
          </p:cNvSpPr>
          <p:nvPr>
            <p:ph type="subTitle" idx="1"/>
          </p:nvPr>
        </p:nvSpPr>
        <p:spPr>
          <a:xfrm>
            <a:off x="1524000" y="1240970"/>
            <a:ext cx="9144000" cy="492294"/>
          </a:xfrm>
        </p:spPr>
        <p:txBody>
          <a:bodyPr/>
          <a:lstStyle/>
          <a:p>
            <a:r>
              <a:rPr lang="en-US" b="1" dirty="0">
                <a:latin typeface="Aptos" panose="020B0004020202020204" pitchFamily="34" charset="0"/>
              </a:rPr>
              <a:t>FAMILYGROCER INC</a:t>
            </a:r>
            <a:r>
              <a:rPr lang="en-US" dirty="0">
                <a:latin typeface="Aptos" panose="020B0004020202020204" pitchFamily="34" charset="0"/>
              </a:rPr>
              <a:t>.</a:t>
            </a:r>
          </a:p>
        </p:txBody>
      </p:sp>
      <p:sp>
        <p:nvSpPr>
          <p:cNvPr id="5" name="Text Placeholder 4">
            <a:extLst>
              <a:ext uri="{FF2B5EF4-FFF2-40B4-BE49-F238E27FC236}">
                <a16:creationId xmlns:a16="http://schemas.microsoft.com/office/drawing/2014/main" id="{75A9A999-A5A3-4817-8459-1CB0598066FC}"/>
              </a:ext>
            </a:extLst>
          </p:cNvPr>
          <p:cNvSpPr>
            <a:spLocks noGrp="1"/>
          </p:cNvSpPr>
          <p:nvPr>
            <p:ph type="body" sz="quarter" idx="14"/>
          </p:nvPr>
        </p:nvSpPr>
        <p:spPr>
          <a:xfrm>
            <a:off x="442912" y="1953305"/>
            <a:ext cx="1800225" cy="1627632"/>
          </a:xfrm>
        </p:spPr>
        <p:txBody>
          <a:bodyPr/>
          <a:lstStyle/>
          <a:p>
            <a:pPr indent="0">
              <a:buNone/>
            </a:pPr>
            <a:r>
              <a:rPr lang="en-US" sz="1800" dirty="0">
                <a:solidFill>
                  <a:schemeClr val="tx1"/>
                </a:solidFill>
                <a:latin typeface="Aptos" panose="020B0004020202020204" pitchFamily="34" charset="0"/>
              </a:rPr>
              <a:t>Q1:</a:t>
            </a:r>
          </a:p>
          <a:p>
            <a:r>
              <a:rPr lang="en-US" sz="1200" dirty="0">
                <a:latin typeface="Aptos" panose="020B0004020202020204" pitchFamily="34" charset="0"/>
              </a:rPr>
              <a:t>Terminate Salesforce</a:t>
            </a:r>
          </a:p>
          <a:p>
            <a:r>
              <a:rPr lang="en-US" sz="1200" dirty="0">
                <a:latin typeface="Aptos" panose="020B0004020202020204" pitchFamily="34" charset="0"/>
              </a:rPr>
              <a:t>Governance &amp; Risk Framework</a:t>
            </a:r>
          </a:p>
          <a:p>
            <a:r>
              <a:rPr lang="en-US" sz="1200" dirty="0">
                <a:latin typeface="Aptos" panose="020B0004020202020204" pitchFamily="34" charset="0"/>
              </a:rPr>
              <a:t>Cloud Readiness</a:t>
            </a:r>
          </a:p>
          <a:p>
            <a:r>
              <a:rPr lang="en-US" sz="1200" dirty="0">
                <a:latin typeface="Aptos" panose="020B0004020202020204" pitchFamily="34" charset="0"/>
              </a:rPr>
              <a:t>Desktop Software Vendor Agreement</a:t>
            </a:r>
          </a:p>
        </p:txBody>
      </p:sp>
      <p:sp>
        <p:nvSpPr>
          <p:cNvPr id="6" name="Text Placeholder 5">
            <a:extLst>
              <a:ext uri="{FF2B5EF4-FFF2-40B4-BE49-F238E27FC236}">
                <a16:creationId xmlns:a16="http://schemas.microsoft.com/office/drawing/2014/main" id="{3A57EA50-4A87-4928-866B-D4D9065D35B8}"/>
              </a:ext>
            </a:extLst>
          </p:cNvPr>
          <p:cNvSpPr>
            <a:spLocks noGrp="1"/>
          </p:cNvSpPr>
          <p:nvPr>
            <p:ph type="body" sz="quarter" idx="15"/>
          </p:nvPr>
        </p:nvSpPr>
        <p:spPr/>
        <p:txBody>
          <a:bodyPr/>
          <a:lstStyle/>
          <a:p>
            <a:r>
              <a:rPr lang="en-US" dirty="0">
                <a:latin typeface="Aptos" panose="020B0004020202020204" pitchFamily="34" charset="0"/>
              </a:rPr>
              <a:t>00</a:t>
            </a:r>
          </a:p>
        </p:txBody>
      </p:sp>
      <p:sp>
        <p:nvSpPr>
          <p:cNvPr id="12" name="Text Placeholder 11">
            <a:extLst>
              <a:ext uri="{FF2B5EF4-FFF2-40B4-BE49-F238E27FC236}">
                <a16:creationId xmlns:a16="http://schemas.microsoft.com/office/drawing/2014/main" id="{2C456EA8-676F-4A22-9DDD-9A70DEB9F520}"/>
              </a:ext>
            </a:extLst>
          </p:cNvPr>
          <p:cNvSpPr>
            <a:spLocks noGrp="1"/>
          </p:cNvSpPr>
          <p:nvPr>
            <p:ph type="body" sz="quarter" idx="21"/>
          </p:nvPr>
        </p:nvSpPr>
        <p:spPr/>
        <p:txBody>
          <a:bodyPr/>
          <a:lstStyle/>
          <a:p>
            <a:r>
              <a:rPr lang="en-US" dirty="0">
                <a:latin typeface="Aptos" panose="020B0004020202020204" pitchFamily="34" charset="0"/>
              </a:rPr>
              <a:t>01</a:t>
            </a:r>
          </a:p>
        </p:txBody>
      </p:sp>
      <p:sp>
        <p:nvSpPr>
          <p:cNvPr id="13" name="Text Placeholder 12">
            <a:extLst>
              <a:ext uri="{FF2B5EF4-FFF2-40B4-BE49-F238E27FC236}">
                <a16:creationId xmlns:a16="http://schemas.microsoft.com/office/drawing/2014/main" id="{B555D83C-486C-4D0A-A30A-B69CE7262044}"/>
              </a:ext>
            </a:extLst>
          </p:cNvPr>
          <p:cNvSpPr>
            <a:spLocks noGrp="1"/>
          </p:cNvSpPr>
          <p:nvPr>
            <p:ph type="body" sz="quarter" idx="22"/>
          </p:nvPr>
        </p:nvSpPr>
        <p:spPr/>
        <p:txBody>
          <a:bodyPr/>
          <a:lstStyle/>
          <a:p>
            <a:r>
              <a:rPr lang="en-US" dirty="0">
                <a:latin typeface="Aptos" panose="020B0004020202020204" pitchFamily="34" charset="0"/>
              </a:rPr>
              <a:t>02</a:t>
            </a:r>
          </a:p>
        </p:txBody>
      </p:sp>
      <p:sp>
        <p:nvSpPr>
          <p:cNvPr id="20" name="Text Placeholder 19">
            <a:extLst>
              <a:ext uri="{FF2B5EF4-FFF2-40B4-BE49-F238E27FC236}">
                <a16:creationId xmlns:a16="http://schemas.microsoft.com/office/drawing/2014/main" id="{7AC44AA9-5E1A-4719-8E9A-86DEDF724118}"/>
              </a:ext>
            </a:extLst>
          </p:cNvPr>
          <p:cNvSpPr>
            <a:spLocks noGrp="1"/>
          </p:cNvSpPr>
          <p:nvPr>
            <p:ph type="body" sz="quarter" idx="29"/>
          </p:nvPr>
        </p:nvSpPr>
        <p:spPr/>
        <p:txBody>
          <a:bodyPr/>
          <a:lstStyle/>
          <a:p>
            <a:r>
              <a:rPr lang="en-US" dirty="0">
                <a:latin typeface="Aptos" panose="020B0004020202020204" pitchFamily="34" charset="0"/>
              </a:rPr>
              <a:t>03</a:t>
            </a:r>
          </a:p>
        </p:txBody>
      </p:sp>
      <p:sp>
        <p:nvSpPr>
          <p:cNvPr id="7" name="Text Placeholder 6">
            <a:extLst>
              <a:ext uri="{FF2B5EF4-FFF2-40B4-BE49-F238E27FC236}">
                <a16:creationId xmlns:a16="http://schemas.microsoft.com/office/drawing/2014/main" id="{9C06C12E-0862-4736-A276-C8B4B231BEA3}"/>
              </a:ext>
            </a:extLst>
          </p:cNvPr>
          <p:cNvSpPr>
            <a:spLocks noGrp="1"/>
          </p:cNvSpPr>
          <p:nvPr>
            <p:ph type="body" sz="quarter" idx="16"/>
          </p:nvPr>
        </p:nvSpPr>
        <p:spPr/>
        <p:txBody>
          <a:bodyPr/>
          <a:lstStyle/>
          <a:p>
            <a:pPr indent="0">
              <a:buNone/>
            </a:pPr>
            <a:r>
              <a:rPr lang="en-US" sz="1800" dirty="0">
                <a:solidFill>
                  <a:schemeClr val="tx1"/>
                </a:solidFill>
                <a:latin typeface="Aptos" panose="020B0004020202020204" pitchFamily="34" charset="0"/>
              </a:rPr>
              <a:t>Q2:</a:t>
            </a:r>
          </a:p>
          <a:p>
            <a:r>
              <a:rPr lang="en-US" sz="1200" dirty="0">
                <a:latin typeface="Aptos" panose="020B0004020202020204" pitchFamily="34" charset="0"/>
              </a:rPr>
              <a:t>Pharmacy Acquisition</a:t>
            </a:r>
          </a:p>
          <a:p>
            <a:r>
              <a:rPr lang="en-US" sz="1200" dirty="0">
                <a:latin typeface="Aptos" panose="020B0004020202020204" pitchFamily="34" charset="0"/>
              </a:rPr>
              <a:t>Vendor Management Program</a:t>
            </a:r>
          </a:p>
          <a:p>
            <a:r>
              <a:rPr lang="en-US" sz="1200" dirty="0">
                <a:latin typeface="Aptos" panose="020B0004020202020204" pitchFamily="34" charset="0"/>
              </a:rPr>
              <a:t>Social Media Campaign (pilot)</a:t>
            </a:r>
          </a:p>
          <a:p>
            <a:r>
              <a:rPr lang="en-US" sz="1200" dirty="0">
                <a:latin typeface="Aptos" panose="020B0004020202020204" pitchFamily="34" charset="0"/>
              </a:rPr>
              <a:t>Improve Security Controls</a:t>
            </a:r>
            <a:endParaRPr lang="en-US" dirty="0">
              <a:latin typeface="Aptos" panose="020B0004020202020204" pitchFamily="34" charset="0"/>
            </a:endParaRPr>
          </a:p>
        </p:txBody>
      </p:sp>
      <p:sp>
        <p:nvSpPr>
          <p:cNvPr id="19" name="Text Placeholder 18">
            <a:extLst>
              <a:ext uri="{FF2B5EF4-FFF2-40B4-BE49-F238E27FC236}">
                <a16:creationId xmlns:a16="http://schemas.microsoft.com/office/drawing/2014/main" id="{40EFE398-C48E-4A85-934D-1EC189A28D7F}"/>
              </a:ext>
            </a:extLst>
          </p:cNvPr>
          <p:cNvSpPr>
            <a:spLocks noGrp="1"/>
          </p:cNvSpPr>
          <p:nvPr>
            <p:ph type="body" sz="quarter" idx="28"/>
          </p:nvPr>
        </p:nvSpPr>
        <p:spPr/>
        <p:txBody>
          <a:bodyPr/>
          <a:lstStyle/>
          <a:p>
            <a:r>
              <a:rPr lang="en-US" dirty="0">
                <a:latin typeface="Aptos" panose="020B0004020202020204" pitchFamily="34" charset="0"/>
              </a:rPr>
              <a:t>04</a:t>
            </a:r>
          </a:p>
        </p:txBody>
      </p:sp>
      <p:sp>
        <p:nvSpPr>
          <p:cNvPr id="18" name="Text Placeholder 17">
            <a:extLst>
              <a:ext uri="{FF2B5EF4-FFF2-40B4-BE49-F238E27FC236}">
                <a16:creationId xmlns:a16="http://schemas.microsoft.com/office/drawing/2014/main" id="{E3EA5FC6-3968-47C8-9B08-396A8B433D22}"/>
              </a:ext>
            </a:extLst>
          </p:cNvPr>
          <p:cNvSpPr>
            <a:spLocks noGrp="1"/>
          </p:cNvSpPr>
          <p:nvPr>
            <p:ph type="body" sz="quarter" idx="27"/>
          </p:nvPr>
        </p:nvSpPr>
        <p:spPr/>
        <p:txBody>
          <a:bodyPr/>
          <a:lstStyle/>
          <a:p>
            <a:r>
              <a:rPr lang="en-US" dirty="0">
                <a:latin typeface="Aptos" panose="020B0004020202020204" pitchFamily="34" charset="0"/>
              </a:rPr>
              <a:t>05</a:t>
            </a:r>
          </a:p>
        </p:txBody>
      </p:sp>
      <p:sp>
        <p:nvSpPr>
          <p:cNvPr id="17" name="Text Placeholder 16">
            <a:extLst>
              <a:ext uri="{FF2B5EF4-FFF2-40B4-BE49-F238E27FC236}">
                <a16:creationId xmlns:a16="http://schemas.microsoft.com/office/drawing/2014/main" id="{567092EB-0B63-403A-8335-231A09146AFF}"/>
              </a:ext>
            </a:extLst>
          </p:cNvPr>
          <p:cNvSpPr>
            <a:spLocks noGrp="1"/>
          </p:cNvSpPr>
          <p:nvPr>
            <p:ph type="body" sz="quarter" idx="26"/>
          </p:nvPr>
        </p:nvSpPr>
        <p:spPr/>
        <p:txBody>
          <a:bodyPr/>
          <a:lstStyle/>
          <a:p>
            <a:r>
              <a:rPr lang="en-US" dirty="0">
                <a:latin typeface="Aptos" panose="020B0004020202020204" pitchFamily="34" charset="0"/>
              </a:rPr>
              <a:t>06</a:t>
            </a:r>
          </a:p>
        </p:txBody>
      </p:sp>
      <p:sp>
        <p:nvSpPr>
          <p:cNvPr id="8" name="Text Placeholder 7">
            <a:extLst>
              <a:ext uri="{FF2B5EF4-FFF2-40B4-BE49-F238E27FC236}">
                <a16:creationId xmlns:a16="http://schemas.microsoft.com/office/drawing/2014/main" id="{569E8B88-74CA-460F-AD40-53CFDAA90D17}"/>
              </a:ext>
            </a:extLst>
          </p:cNvPr>
          <p:cNvSpPr>
            <a:spLocks noGrp="1"/>
          </p:cNvSpPr>
          <p:nvPr>
            <p:ph type="body" sz="quarter" idx="17"/>
          </p:nvPr>
        </p:nvSpPr>
        <p:spPr/>
        <p:txBody>
          <a:bodyPr/>
          <a:lstStyle/>
          <a:p>
            <a:pPr indent="0">
              <a:lnSpc>
                <a:spcPct val="100000"/>
              </a:lnSpc>
              <a:buNone/>
            </a:pPr>
            <a:r>
              <a:rPr lang="en-US" sz="1800" dirty="0">
                <a:solidFill>
                  <a:schemeClr val="tx1"/>
                </a:solidFill>
                <a:latin typeface="Aptos" panose="020B0004020202020204" pitchFamily="34" charset="0"/>
              </a:rPr>
              <a:t>Q3:</a:t>
            </a:r>
            <a:endParaRPr lang="en-US" dirty="0">
              <a:latin typeface="Aptos" panose="020B0004020202020204" pitchFamily="34" charset="0"/>
            </a:endParaRPr>
          </a:p>
          <a:p>
            <a:r>
              <a:rPr lang="en-US" sz="1200" dirty="0">
                <a:latin typeface="Aptos" panose="020B0004020202020204" pitchFamily="34" charset="0"/>
              </a:rPr>
              <a:t>Launch E-Commerce (web grocery)</a:t>
            </a:r>
          </a:p>
          <a:p>
            <a:r>
              <a:rPr lang="en-US" sz="1200" dirty="0">
                <a:latin typeface="Aptos" panose="020B0004020202020204" pitchFamily="34" charset="0"/>
              </a:rPr>
              <a:t>IoT Inventory Project</a:t>
            </a:r>
          </a:p>
          <a:p>
            <a:r>
              <a:rPr lang="en-US" sz="1200" dirty="0">
                <a:latin typeface="Aptos" panose="020B0004020202020204" pitchFamily="34" charset="0"/>
              </a:rPr>
              <a:t>Change Management Program </a:t>
            </a:r>
          </a:p>
          <a:p>
            <a:r>
              <a:rPr lang="en-US" sz="1200" dirty="0">
                <a:latin typeface="Aptos" panose="020B0004020202020204" pitchFamily="34" charset="0"/>
              </a:rPr>
              <a:t>Complete SAP Deployment</a:t>
            </a:r>
          </a:p>
        </p:txBody>
      </p:sp>
      <p:sp>
        <p:nvSpPr>
          <p:cNvPr id="16" name="Text Placeholder 15">
            <a:extLst>
              <a:ext uri="{FF2B5EF4-FFF2-40B4-BE49-F238E27FC236}">
                <a16:creationId xmlns:a16="http://schemas.microsoft.com/office/drawing/2014/main" id="{4E580EFA-C43A-4BFC-BDA6-9EA8D2AE4667}"/>
              </a:ext>
            </a:extLst>
          </p:cNvPr>
          <p:cNvSpPr>
            <a:spLocks noGrp="1"/>
          </p:cNvSpPr>
          <p:nvPr>
            <p:ph type="body" sz="quarter" idx="25"/>
          </p:nvPr>
        </p:nvSpPr>
        <p:spPr/>
        <p:txBody>
          <a:bodyPr/>
          <a:lstStyle/>
          <a:p>
            <a:r>
              <a:rPr lang="en-US" dirty="0">
                <a:latin typeface="Aptos" panose="020B0004020202020204" pitchFamily="34" charset="0"/>
              </a:rPr>
              <a:t>07</a:t>
            </a:r>
          </a:p>
        </p:txBody>
      </p:sp>
      <p:sp>
        <p:nvSpPr>
          <p:cNvPr id="21" name="Text Placeholder 20">
            <a:extLst>
              <a:ext uri="{FF2B5EF4-FFF2-40B4-BE49-F238E27FC236}">
                <a16:creationId xmlns:a16="http://schemas.microsoft.com/office/drawing/2014/main" id="{FBA48EE7-CB12-4CA2-9FA0-71703EF74FD9}"/>
              </a:ext>
            </a:extLst>
          </p:cNvPr>
          <p:cNvSpPr>
            <a:spLocks noGrp="1"/>
          </p:cNvSpPr>
          <p:nvPr>
            <p:ph type="body" sz="quarter" idx="30"/>
          </p:nvPr>
        </p:nvSpPr>
        <p:spPr/>
        <p:txBody>
          <a:bodyPr/>
          <a:lstStyle/>
          <a:p>
            <a:r>
              <a:rPr lang="en-US" dirty="0">
                <a:latin typeface="Aptos" panose="020B0004020202020204" pitchFamily="34" charset="0"/>
              </a:rPr>
              <a:t>08</a:t>
            </a:r>
          </a:p>
        </p:txBody>
      </p:sp>
      <p:sp>
        <p:nvSpPr>
          <p:cNvPr id="15" name="Text Placeholder 14">
            <a:extLst>
              <a:ext uri="{FF2B5EF4-FFF2-40B4-BE49-F238E27FC236}">
                <a16:creationId xmlns:a16="http://schemas.microsoft.com/office/drawing/2014/main" id="{49B2DA48-E72F-4B19-8C0C-412B8500E7E0}"/>
              </a:ext>
            </a:extLst>
          </p:cNvPr>
          <p:cNvSpPr>
            <a:spLocks noGrp="1"/>
          </p:cNvSpPr>
          <p:nvPr>
            <p:ph type="body" sz="quarter" idx="24"/>
          </p:nvPr>
        </p:nvSpPr>
        <p:spPr/>
        <p:txBody>
          <a:bodyPr/>
          <a:lstStyle/>
          <a:p>
            <a:r>
              <a:rPr lang="en-US" dirty="0">
                <a:latin typeface="Aptos" panose="020B0004020202020204" pitchFamily="34" charset="0"/>
              </a:rPr>
              <a:t>09</a:t>
            </a:r>
          </a:p>
        </p:txBody>
      </p:sp>
      <p:sp>
        <p:nvSpPr>
          <p:cNvPr id="9" name="Text Placeholder 8">
            <a:extLst>
              <a:ext uri="{FF2B5EF4-FFF2-40B4-BE49-F238E27FC236}">
                <a16:creationId xmlns:a16="http://schemas.microsoft.com/office/drawing/2014/main" id="{23DEEA8D-0C4D-422F-9B71-EBA8E1D5E830}"/>
              </a:ext>
            </a:extLst>
          </p:cNvPr>
          <p:cNvSpPr>
            <a:spLocks noGrp="1"/>
          </p:cNvSpPr>
          <p:nvPr>
            <p:ph type="body" sz="quarter" idx="18"/>
          </p:nvPr>
        </p:nvSpPr>
        <p:spPr/>
        <p:txBody>
          <a:bodyPr/>
          <a:lstStyle/>
          <a:p>
            <a:pPr indent="0">
              <a:buNone/>
            </a:pPr>
            <a:r>
              <a:rPr lang="en-US" sz="1800" dirty="0">
                <a:solidFill>
                  <a:schemeClr val="tx1"/>
                </a:solidFill>
                <a:latin typeface="Aptos" panose="020B0004020202020204" pitchFamily="34" charset="0"/>
              </a:rPr>
              <a:t>Q4:</a:t>
            </a:r>
          </a:p>
          <a:p>
            <a:r>
              <a:rPr lang="en-US" sz="1200" dirty="0">
                <a:latin typeface="Aptos" panose="020B0004020202020204" pitchFamily="34" charset="0"/>
              </a:rPr>
              <a:t>Social Media Full Scale</a:t>
            </a:r>
          </a:p>
          <a:p>
            <a:r>
              <a:rPr lang="en-US" sz="1200" dirty="0">
                <a:latin typeface="Aptos" panose="020B0004020202020204" pitchFamily="34" charset="0"/>
              </a:rPr>
              <a:t>Drone Delivery Pilot</a:t>
            </a:r>
          </a:p>
          <a:p>
            <a:r>
              <a:rPr lang="en-US" sz="1200" dirty="0">
                <a:latin typeface="Aptos" panose="020B0004020202020204" pitchFamily="34" charset="0"/>
              </a:rPr>
              <a:t>KRI/KPI/Compliance Monitoring</a:t>
            </a:r>
          </a:p>
          <a:p>
            <a:r>
              <a:rPr lang="en-US" sz="1200" dirty="0">
                <a:latin typeface="Aptos" panose="020B0004020202020204" pitchFamily="34" charset="0"/>
              </a:rPr>
              <a:t>Training &amp; Awareness Campaign</a:t>
            </a:r>
          </a:p>
        </p:txBody>
      </p:sp>
      <p:sp>
        <p:nvSpPr>
          <p:cNvPr id="22" name="Text Placeholder 21">
            <a:extLst>
              <a:ext uri="{FF2B5EF4-FFF2-40B4-BE49-F238E27FC236}">
                <a16:creationId xmlns:a16="http://schemas.microsoft.com/office/drawing/2014/main" id="{C22D6455-1360-43AE-AD93-A57FC009729C}"/>
              </a:ext>
            </a:extLst>
          </p:cNvPr>
          <p:cNvSpPr>
            <a:spLocks noGrp="1"/>
          </p:cNvSpPr>
          <p:nvPr>
            <p:ph type="body" sz="quarter" idx="31"/>
          </p:nvPr>
        </p:nvSpPr>
        <p:spPr/>
        <p:txBody>
          <a:bodyPr/>
          <a:lstStyle/>
          <a:p>
            <a:r>
              <a:rPr lang="en-US" dirty="0">
                <a:latin typeface="Aptos" panose="020B0004020202020204" pitchFamily="34" charset="0"/>
              </a:rPr>
              <a:t>10</a:t>
            </a:r>
          </a:p>
        </p:txBody>
      </p:sp>
      <p:sp>
        <p:nvSpPr>
          <p:cNvPr id="14" name="Text Placeholder 13">
            <a:extLst>
              <a:ext uri="{FF2B5EF4-FFF2-40B4-BE49-F238E27FC236}">
                <a16:creationId xmlns:a16="http://schemas.microsoft.com/office/drawing/2014/main" id="{ECF361A9-ACE5-4A3F-9414-E1D43E0F573C}"/>
              </a:ext>
            </a:extLst>
          </p:cNvPr>
          <p:cNvSpPr>
            <a:spLocks noGrp="1"/>
          </p:cNvSpPr>
          <p:nvPr>
            <p:ph type="body" sz="quarter" idx="23"/>
          </p:nvPr>
        </p:nvSpPr>
        <p:spPr/>
        <p:txBody>
          <a:bodyPr/>
          <a:lstStyle/>
          <a:p>
            <a:r>
              <a:rPr lang="en-US" dirty="0">
                <a:latin typeface="Aptos" panose="020B0004020202020204" pitchFamily="34" charset="0"/>
              </a:rPr>
              <a:t>11</a:t>
            </a:r>
          </a:p>
        </p:txBody>
      </p:sp>
      <p:sp>
        <p:nvSpPr>
          <p:cNvPr id="11" name="Text Placeholder 10">
            <a:extLst>
              <a:ext uri="{FF2B5EF4-FFF2-40B4-BE49-F238E27FC236}">
                <a16:creationId xmlns:a16="http://schemas.microsoft.com/office/drawing/2014/main" id="{FE1A5412-2C4C-4F79-ADB8-566C02889591}"/>
              </a:ext>
            </a:extLst>
          </p:cNvPr>
          <p:cNvSpPr>
            <a:spLocks noGrp="1"/>
          </p:cNvSpPr>
          <p:nvPr>
            <p:ph type="body" sz="quarter" idx="20"/>
          </p:nvPr>
        </p:nvSpPr>
        <p:spPr/>
        <p:txBody>
          <a:bodyPr/>
          <a:lstStyle/>
          <a:p>
            <a:r>
              <a:rPr lang="en-US" dirty="0">
                <a:latin typeface="Aptos" panose="020B0004020202020204" pitchFamily="34" charset="0"/>
              </a:rPr>
              <a:t>12</a:t>
            </a:r>
          </a:p>
        </p:txBody>
      </p:sp>
      <p:sp>
        <p:nvSpPr>
          <p:cNvPr id="10" name="Text Placeholder 9">
            <a:extLst>
              <a:ext uri="{FF2B5EF4-FFF2-40B4-BE49-F238E27FC236}">
                <a16:creationId xmlns:a16="http://schemas.microsoft.com/office/drawing/2014/main" id="{E7DB0D79-D19D-40DC-B6B1-B0804CA0C8CA}"/>
              </a:ext>
            </a:extLst>
          </p:cNvPr>
          <p:cNvSpPr>
            <a:spLocks noGrp="1"/>
          </p:cNvSpPr>
          <p:nvPr>
            <p:ph type="body" sz="quarter" idx="19"/>
          </p:nvPr>
        </p:nvSpPr>
        <p:spPr/>
        <p:txBody>
          <a:bodyPr/>
          <a:lstStyle/>
          <a:p>
            <a:pPr indent="0">
              <a:buNone/>
            </a:pPr>
            <a:r>
              <a:rPr lang="en-US" sz="1800" dirty="0">
                <a:solidFill>
                  <a:schemeClr val="tx1"/>
                </a:solidFill>
                <a:latin typeface="Aptos" panose="020B0004020202020204" pitchFamily="34" charset="0"/>
              </a:rPr>
              <a:t>BEYOND:</a:t>
            </a:r>
          </a:p>
          <a:p>
            <a:r>
              <a:rPr lang="en-US" sz="1200" dirty="0">
                <a:latin typeface="Aptos" panose="020B0004020202020204" pitchFamily="34" charset="0"/>
              </a:rPr>
              <a:t>Auditing</a:t>
            </a:r>
          </a:p>
          <a:p>
            <a:r>
              <a:rPr lang="en-US" sz="1200" dirty="0">
                <a:latin typeface="Aptos" panose="020B0004020202020204" pitchFamily="34" charset="0"/>
              </a:rPr>
              <a:t>Ongoing Training &amp; Awareness</a:t>
            </a:r>
          </a:p>
          <a:p>
            <a:r>
              <a:rPr lang="en-US" sz="1200" dirty="0">
                <a:latin typeface="Aptos" panose="020B0004020202020204" pitchFamily="34" charset="0"/>
              </a:rPr>
              <a:t>Continuous Improvement</a:t>
            </a:r>
          </a:p>
        </p:txBody>
      </p:sp>
      <p:sp>
        <p:nvSpPr>
          <p:cNvPr id="36" name="Text Placeholder 35">
            <a:extLst>
              <a:ext uri="{FF2B5EF4-FFF2-40B4-BE49-F238E27FC236}">
                <a16:creationId xmlns:a16="http://schemas.microsoft.com/office/drawing/2014/main" id="{01449542-B079-445F-BFDA-89C13405BDDA}"/>
              </a:ext>
            </a:extLst>
          </p:cNvPr>
          <p:cNvSpPr>
            <a:spLocks noGrp="1"/>
          </p:cNvSpPr>
          <p:nvPr>
            <p:ph type="body" sz="quarter" idx="45"/>
          </p:nvPr>
        </p:nvSpPr>
        <p:spPr/>
        <p:txBody>
          <a:bodyPr/>
          <a:lstStyle/>
          <a:p>
            <a:r>
              <a:rPr lang="en-US" dirty="0">
                <a:latin typeface="Aptos" panose="020B0004020202020204" pitchFamily="34" charset="0"/>
              </a:rPr>
              <a:t>Start</a:t>
            </a:r>
          </a:p>
        </p:txBody>
      </p:sp>
      <p:sp>
        <p:nvSpPr>
          <p:cNvPr id="23" name="Text Placeholder 22">
            <a:extLst>
              <a:ext uri="{FF2B5EF4-FFF2-40B4-BE49-F238E27FC236}">
                <a16:creationId xmlns:a16="http://schemas.microsoft.com/office/drawing/2014/main" id="{7D0ED027-7E1C-4972-9635-43C3CCBC95EC}"/>
              </a:ext>
            </a:extLst>
          </p:cNvPr>
          <p:cNvSpPr>
            <a:spLocks noGrp="1"/>
          </p:cNvSpPr>
          <p:nvPr>
            <p:ph type="body" sz="quarter" idx="32"/>
          </p:nvPr>
        </p:nvSpPr>
        <p:spPr/>
        <p:txBody>
          <a:bodyPr/>
          <a:lstStyle/>
          <a:p>
            <a:r>
              <a:rPr lang="en-US" dirty="0">
                <a:latin typeface="Aptos" panose="020B0004020202020204" pitchFamily="34" charset="0"/>
              </a:rPr>
              <a:t>Dec</a:t>
            </a:r>
          </a:p>
        </p:txBody>
      </p:sp>
      <p:sp>
        <p:nvSpPr>
          <p:cNvPr id="25" name="Text Placeholder 24">
            <a:extLst>
              <a:ext uri="{FF2B5EF4-FFF2-40B4-BE49-F238E27FC236}">
                <a16:creationId xmlns:a16="http://schemas.microsoft.com/office/drawing/2014/main" id="{C6B957DB-34A2-4206-A0CA-BF4BF0A819D3}"/>
              </a:ext>
            </a:extLst>
          </p:cNvPr>
          <p:cNvSpPr>
            <a:spLocks noGrp="1"/>
          </p:cNvSpPr>
          <p:nvPr>
            <p:ph type="body" sz="quarter" idx="34"/>
          </p:nvPr>
        </p:nvSpPr>
        <p:spPr/>
        <p:txBody>
          <a:bodyPr/>
          <a:lstStyle/>
          <a:p>
            <a:r>
              <a:rPr lang="en-US" dirty="0">
                <a:latin typeface="Aptos" panose="020B0004020202020204" pitchFamily="34" charset="0"/>
              </a:rPr>
              <a:t>Jan</a:t>
            </a:r>
          </a:p>
        </p:txBody>
      </p:sp>
      <p:sp>
        <p:nvSpPr>
          <p:cNvPr id="26" name="Text Placeholder 25">
            <a:extLst>
              <a:ext uri="{FF2B5EF4-FFF2-40B4-BE49-F238E27FC236}">
                <a16:creationId xmlns:a16="http://schemas.microsoft.com/office/drawing/2014/main" id="{F8067B9B-412D-4323-AD17-FFFE180E7EC1}"/>
              </a:ext>
            </a:extLst>
          </p:cNvPr>
          <p:cNvSpPr>
            <a:spLocks noGrp="1"/>
          </p:cNvSpPr>
          <p:nvPr>
            <p:ph type="body" sz="quarter" idx="35"/>
          </p:nvPr>
        </p:nvSpPr>
        <p:spPr/>
        <p:txBody>
          <a:bodyPr/>
          <a:lstStyle/>
          <a:p>
            <a:r>
              <a:rPr lang="en-US" dirty="0">
                <a:latin typeface="Aptos" panose="020B0004020202020204" pitchFamily="34" charset="0"/>
              </a:rPr>
              <a:t>Feb</a:t>
            </a:r>
          </a:p>
        </p:txBody>
      </p:sp>
      <p:sp>
        <p:nvSpPr>
          <p:cNvPr id="38" name="Text Placeholder 37">
            <a:extLst>
              <a:ext uri="{FF2B5EF4-FFF2-40B4-BE49-F238E27FC236}">
                <a16:creationId xmlns:a16="http://schemas.microsoft.com/office/drawing/2014/main" id="{0E5B547A-81B2-429D-85E6-67508F7C6314}"/>
              </a:ext>
            </a:extLst>
          </p:cNvPr>
          <p:cNvSpPr>
            <a:spLocks noGrp="1"/>
          </p:cNvSpPr>
          <p:nvPr>
            <p:ph type="body" sz="quarter" idx="47"/>
          </p:nvPr>
        </p:nvSpPr>
        <p:spPr/>
        <p:txBody>
          <a:bodyPr/>
          <a:lstStyle/>
          <a:p>
            <a:r>
              <a:rPr lang="en-US" dirty="0">
                <a:latin typeface="Aptos" panose="020B0004020202020204" pitchFamily="34" charset="0"/>
              </a:rPr>
              <a:t>Q1</a:t>
            </a:r>
          </a:p>
        </p:txBody>
      </p:sp>
      <p:sp>
        <p:nvSpPr>
          <p:cNvPr id="27" name="Text Placeholder 26">
            <a:extLst>
              <a:ext uri="{FF2B5EF4-FFF2-40B4-BE49-F238E27FC236}">
                <a16:creationId xmlns:a16="http://schemas.microsoft.com/office/drawing/2014/main" id="{A45997BA-5C46-4D01-85BE-847C684C0D7A}"/>
              </a:ext>
            </a:extLst>
          </p:cNvPr>
          <p:cNvSpPr>
            <a:spLocks noGrp="1"/>
          </p:cNvSpPr>
          <p:nvPr>
            <p:ph type="body" sz="quarter" idx="36"/>
          </p:nvPr>
        </p:nvSpPr>
        <p:spPr/>
        <p:txBody>
          <a:bodyPr/>
          <a:lstStyle/>
          <a:p>
            <a:r>
              <a:rPr lang="en-US" dirty="0">
                <a:latin typeface="Aptos" panose="020B0004020202020204" pitchFamily="34" charset="0"/>
              </a:rPr>
              <a:t>Mar</a:t>
            </a:r>
          </a:p>
        </p:txBody>
      </p:sp>
      <p:sp>
        <p:nvSpPr>
          <p:cNvPr id="28" name="Text Placeholder 27">
            <a:extLst>
              <a:ext uri="{FF2B5EF4-FFF2-40B4-BE49-F238E27FC236}">
                <a16:creationId xmlns:a16="http://schemas.microsoft.com/office/drawing/2014/main" id="{BC29E957-81A4-4B9B-A5E5-A4579BAB6DD1}"/>
              </a:ext>
            </a:extLst>
          </p:cNvPr>
          <p:cNvSpPr>
            <a:spLocks noGrp="1"/>
          </p:cNvSpPr>
          <p:nvPr>
            <p:ph type="body" sz="quarter" idx="37"/>
          </p:nvPr>
        </p:nvSpPr>
        <p:spPr/>
        <p:txBody>
          <a:bodyPr/>
          <a:lstStyle/>
          <a:p>
            <a:r>
              <a:rPr lang="en-US" dirty="0">
                <a:latin typeface="Aptos" panose="020B0004020202020204" pitchFamily="34" charset="0"/>
              </a:rPr>
              <a:t>Apr</a:t>
            </a:r>
          </a:p>
        </p:txBody>
      </p:sp>
      <p:sp>
        <p:nvSpPr>
          <p:cNvPr id="29" name="Text Placeholder 28">
            <a:extLst>
              <a:ext uri="{FF2B5EF4-FFF2-40B4-BE49-F238E27FC236}">
                <a16:creationId xmlns:a16="http://schemas.microsoft.com/office/drawing/2014/main" id="{9B899C00-7267-446C-A2B1-FB67D08D76CE}"/>
              </a:ext>
            </a:extLst>
          </p:cNvPr>
          <p:cNvSpPr>
            <a:spLocks noGrp="1"/>
          </p:cNvSpPr>
          <p:nvPr>
            <p:ph type="body" sz="quarter" idx="38"/>
          </p:nvPr>
        </p:nvSpPr>
        <p:spPr/>
        <p:txBody>
          <a:bodyPr/>
          <a:lstStyle/>
          <a:p>
            <a:r>
              <a:rPr lang="en-US" dirty="0">
                <a:latin typeface="Aptos" panose="020B0004020202020204" pitchFamily="34" charset="0"/>
              </a:rPr>
              <a:t>May</a:t>
            </a:r>
          </a:p>
        </p:txBody>
      </p:sp>
      <p:sp>
        <p:nvSpPr>
          <p:cNvPr id="39" name="Text Placeholder 38">
            <a:extLst>
              <a:ext uri="{FF2B5EF4-FFF2-40B4-BE49-F238E27FC236}">
                <a16:creationId xmlns:a16="http://schemas.microsoft.com/office/drawing/2014/main" id="{71A0C0EF-AAD2-48C4-95DD-42D22724CC68}"/>
              </a:ext>
            </a:extLst>
          </p:cNvPr>
          <p:cNvSpPr>
            <a:spLocks noGrp="1"/>
          </p:cNvSpPr>
          <p:nvPr>
            <p:ph type="body" sz="quarter" idx="48"/>
          </p:nvPr>
        </p:nvSpPr>
        <p:spPr/>
        <p:txBody>
          <a:bodyPr/>
          <a:lstStyle/>
          <a:p>
            <a:r>
              <a:rPr lang="en-US" dirty="0">
                <a:latin typeface="Aptos" panose="020B0004020202020204" pitchFamily="34" charset="0"/>
              </a:rPr>
              <a:t>Q2</a:t>
            </a:r>
          </a:p>
        </p:txBody>
      </p:sp>
      <p:sp>
        <p:nvSpPr>
          <p:cNvPr id="30" name="Text Placeholder 29">
            <a:extLst>
              <a:ext uri="{FF2B5EF4-FFF2-40B4-BE49-F238E27FC236}">
                <a16:creationId xmlns:a16="http://schemas.microsoft.com/office/drawing/2014/main" id="{B0758E7E-7396-45F4-B46F-9D130C063945}"/>
              </a:ext>
            </a:extLst>
          </p:cNvPr>
          <p:cNvSpPr>
            <a:spLocks noGrp="1"/>
          </p:cNvSpPr>
          <p:nvPr>
            <p:ph type="body" sz="quarter" idx="39"/>
          </p:nvPr>
        </p:nvSpPr>
        <p:spPr/>
        <p:txBody>
          <a:bodyPr/>
          <a:lstStyle/>
          <a:p>
            <a:r>
              <a:rPr lang="en-US" dirty="0">
                <a:latin typeface="Aptos" panose="020B0004020202020204" pitchFamily="34" charset="0"/>
              </a:rPr>
              <a:t>Jun</a:t>
            </a:r>
          </a:p>
        </p:txBody>
      </p:sp>
      <p:sp>
        <p:nvSpPr>
          <p:cNvPr id="31" name="Text Placeholder 30">
            <a:extLst>
              <a:ext uri="{FF2B5EF4-FFF2-40B4-BE49-F238E27FC236}">
                <a16:creationId xmlns:a16="http://schemas.microsoft.com/office/drawing/2014/main" id="{07D14E8A-AAC9-4E3C-BA14-F715A6A94F2D}"/>
              </a:ext>
            </a:extLst>
          </p:cNvPr>
          <p:cNvSpPr>
            <a:spLocks noGrp="1"/>
          </p:cNvSpPr>
          <p:nvPr>
            <p:ph type="body" sz="quarter" idx="40"/>
          </p:nvPr>
        </p:nvSpPr>
        <p:spPr/>
        <p:txBody>
          <a:bodyPr/>
          <a:lstStyle/>
          <a:p>
            <a:r>
              <a:rPr lang="en-US" dirty="0">
                <a:latin typeface="Aptos" panose="020B0004020202020204" pitchFamily="34" charset="0"/>
              </a:rPr>
              <a:t>Jul</a:t>
            </a:r>
          </a:p>
        </p:txBody>
      </p:sp>
      <p:sp>
        <p:nvSpPr>
          <p:cNvPr id="32" name="Text Placeholder 31">
            <a:extLst>
              <a:ext uri="{FF2B5EF4-FFF2-40B4-BE49-F238E27FC236}">
                <a16:creationId xmlns:a16="http://schemas.microsoft.com/office/drawing/2014/main" id="{5554884F-66BA-402B-ADDE-CC699A1B2990}"/>
              </a:ext>
            </a:extLst>
          </p:cNvPr>
          <p:cNvSpPr>
            <a:spLocks noGrp="1"/>
          </p:cNvSpPr>
          <p:nvPr>
            <p:ph type="body" sz="quarter" idx="41"/>
          </p:nvPr>
        </p:nvSpPr>
        <p:spPr/>
        <p:txBody>
          <a:bodyPr/>
          <a:lstStyle/>
          <a:p>
            <a:r>
              <a:rPr lang="en-US" dirty="0">
                <a:latin typeface="Aptos" panose="020B0004020202020204" pitchFamily="34" charset="0"/>
              </a:rPr>
              <a:t>Aug</a:t>
            </a:r>
          </a:p>
        </p:txBody>
      </p:sp>
      <p:sp>
        <p:nvSpPr>
          <p:cNvPr id="40" name="Text Placeholder 39">
            <a:extLst>
              <a:ext uri="{FF2B5EF4-FFF2-40B4-BE49-F238E27FC236}">
                <a16:creationId xmlns:a16="http://schemas.microsoft.com/office/drawing/2014/main" id="{AED693DD-1906-4DAC-9E4B-1A2988A939B9}"/>
              </a:ext>
            </a:extLst>
          </p:cNvPr>
          <p:cNvSpPr>
            <a:spLocks noGrp="1"/>
          </p:cNvSpPr>
          <p:nvPr>
            <p:ph type="body" sz="quarter" idx="49"/>
          </p:nvPr>
        </p:nvSpPr>
        <p:spPr/>
        <p:txBody>
          <a:bodyPr/>
          <a:lstStyle/>
          <a:p>
            <a:r>
              <a:rPr lang="en-US" dirty="0">
                <a:latin typeface="Aptos" panose="020B0004020202020204" pitchFamily="34" charset="0"/>
              </a:rPr>
              <a:t>Q3</a:t>
            </a:r>
          </a:p>
        </p:txBody>
      </p:sp>
      <p:sp>
        <p:nvSpPr>
          <p:cNvPr id="33" name="Text Placeholder 32">
            <a:extLst>
              <a:ext uri="{FF2B5EF4-FFF2-40B4-BE49-F238E27FC236}">
                <a16:creationId xmlns:a16="http://schemas.microsoft.com/office/drawing/2014/main" id="{9D0557D9-DD1A-45BD-9ABC-770ED9B89599}"/>
              </a:ext>
            </a:extLst>
          </p:cNvPr>
          <p:cNvSpPr>
            <a:spLocks noGrp="1"/>
          </p:cNvSpPr>
          <p:nvPr>
            <p:ph type="body" sz="quarter" idx="42"/>
          </p:nvPr>
        </p:nvSpPr>
        <p:spPr/>
        <p:txBody>
          <a:bodyPr/>
          <a:lstStyle/>
          <a:p>
            <a:r>
              <a:rPr lang="en-US" dirty="0">
                <a:latin typeface="Aptos" panose="020B0004020202020204" pitchFamily="34" charset="0"/>
              </a:rPr>
              <a:t>Sep</a:t>
            </a:r>
          </a:p>
        </p:txBody>
      </p:sp>
      <p:sp>
        <p:nvSpPr>
          <p:cNvPr id="34" name="Text Placeholder 33">
            <a:extLst>
              <a:ext uri="{FF2B5EF4-FFF2-40B4-BE49-F238E27FC236}">
                <a16:creationId xmlns:a16="http://schemas.microsoft.com/office/drawing/2014/main" id="{F2DC268D-208E-4A27-BD7E-429919C88688}"/>
              </a:ext>
            </a:extLst>
          </p:cNvPr>
          <p:cNvSpPr>
            <a:spLocks noGrp="1"/>
          </p:cNvSpPr>
          <p:nvPr>
            <p:ph type="body" sz="quarter" idx="43"/>
          </p:nvPr>
        </p:nvSpPr>
        <p:spPr/>
        <p:txBody>
          <a:bodyPr/>
          <a:lstStyle/>
          <a:p>
            <a:r>
              <a:rPr lang="en-US" dirty="0">
                <a:latin typeface="Aptos" panose="020B0004020202020204" pitchFamily="34" charset="0"/>
              </a:rPr>
              <a:t>Oct</a:t>
            </a:r>
          </a:p>
        </p:txBody>
      </p:sp>
      <p:sp>
        <p:nvSpPr>
          <p:cNvPr id="35" name="Text Placeholder 34">
            <a:extLst>
              <a:ext uri="{FF2B5EF4-FFF2-40B4-BE49-F238E27FC236}">
                <a16:creationId xmlns:a16="http://schemas.microsoft.com/office/drawing/2014/main" id="{CBC0332C-C126-4889-91DC-9767E76D882B}"/>
              </a:ext>
            </a:extLst>
          </p:cNvPr>
          <p:cNvSpPr>
            <a:spLocks noGrp="1"/>
          </p:cNvSpPr>
          <p:nvPr>
            <p:ph type="body" sz="quarter" idx="44"/>
          </p:nvPr>
        </p:nvSpPr>
        <p:spPr/>
        <p:txBody>
          <a:bodyPr/>
          <a:lstStyle/>
          <a:p>
            <a:r>
              <a:rPr lang="en-US" dirty="0">
                <a:latin typeface="Aptos" panose="020B0004020202020204" pitchFamily="34" charset="0"/>
              </a:rPr>
              <a:t>Now</a:t>
            </a:r>
          </a:p>
        </p:txBody>
      </p:sp>
      <p:sp>
        <p:nvSpPr>
          <p:cNvPr id="37" name="Text Placeholder 36">
            <a:extLst>
              <a:ext uri="{FF2B5EF4-FFF2-40B4-BE49-F238E27FC236}">
                <a16:creationId xmlns:a16="http://schemas.microsoft.com/office/drawing/2014/main" id="{02D84136-DE24-475E-A265-099AC282777C}"/>
              </a:ext>
            </a:extLst>
          </p:cNvPr>
          <p:cNvSpPr>
            <a:spLocks noGrp="1"/>
          </p:cNvSpPr>
          <p:nvPr>
            <p:ph type="body" sz="quarter" idx="46"/>
          </p:nvPr>
        </p:nvSpPr>
        <p:spPr/>
        <p:txBody>
          <a:bodyPr/>
          <a:lstStyle/>
          <a:p>
            <a:r>
              <a:rPr lang="en-US" dirty="0">
                <a:latin typeface="Aptos" panose="020B0004020202020204" pitchFamily="34" charset="0"/>
              </a:rPr>
              <a:t>Q4</a:t>
            </a:r>
          </a:p>
        </p:txBody>
      </p:sp>
      <p:sp>
        <p:nvSpPr>
          <p:cNvPr id="24" name="Text Placeholder 23">
            <a:extLst>
              <a:ext uri="{FF2B5EF4-FFF2-40B4-BE49-F238E27FC236}">
                <a16:creationId xmlns:a16="http://schemas.microsoft.com/office/drawing/2014/main" id="{04E95855-4887-473B-AB98-23F8CF5E307E}"/>
              </a:ext>
            </a:extLst>
          </p:cNvPr>
          <p:cNvSpPr>
            <a:spLocks noGrp="1"/>
          </p:cNvSpPr>
          <p:nvPr>
            <p:ph type="body" sz="quarter" idx="33"/>
          </p:nvPr>
        </p:nvSpPr>
        <p:spPr/>
        <p:txBody>
          <a:bodyPr/>
          <a:lstStyle/>
          <a:p>
            <a:r>
              <a:rPr lang="en-US" dirty="0">
                <a:latin typeface="Aptos" panose="020B0004020202020204" pitchFamily="34" charset="0"/>
              </a:rPr>
              <a:t>Dec</a:t>
            </a:r>
          </a:p>
        </p:txBody>
      </p:sp>
      <p:sp>
        <p:nvSpPr>
          <p:cNvPr id="47" name="Footer Placeholder 46">
            <a:extLst>
              <a:ext uri="{FF2B5EF4-FFF2-40B4-BE49-F238E27FC236}">
                <a16:creationId xmlns:a16="http://schemas.microsoft.com/office/drawing/2014/main" id="{7476AC89-87BC-4794-9793-E8C26611F8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E006C"/>
                </a:solidFill>
                <a:effectLst/>
                <a:uLnTx/>
                <a:uFillTx/>
                <a:latin typeface="Aptos" panose="020B0004020202020204" pitchFamily="34" charset="0"/>
                <a:ea typeface="+mn-ea"/>
                <a:cs typeface="+mn-cs"/>
              </a:rPr>
              <a:t>IT Adventure / FamilyGrocer Strategic &amp; Operational Roadmap</a:t>
            </a:r>
          </a:p>
        </p:txBody>
      </p:sp>
      <p:sp>
        <p:nvSpPr>
          <p:cNvPr id="46" name="Date Placeholder 45">
            <a:extLst>
              <a:ext uri="{FF2B5EF4-FFF2-40B4-BE49-F238E27FC236}">
                <a16:creationId xmlns:a16="http://schemas.microsoft.com/office/drawing/2014/main" id="{9F7DFA27-A9C2-4017-AFE3-117133E23BCB}"/>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54D55"/>
                </a:solidFill>
                <a:effectLst/>
                <a:uLnTx/>
                <a:uFillTx/>
                <a:latin typeface="Aptos" panose="020B0004020202020204" pitchFamily="34" charset="0"/>
                <a:ea typeface="+mn-ea"/>
                <a:cs typeface="+mn-cs"/>
              </a:rPr>
              <a:t>12.01.2025</a:t>
            </a:r>
          </a:p>
        </p:txBody>
      </p:sp>
      <p:pic>
        <p:nvPicPr>
          <p:cNvPr id="53" name="Picture Placeholder 49" descr="A basket of fruit with text and logo&#10;&#10;Description automatically generated">
            <a:extLst>
              <a:ext uri="{FF2B5EF4-FFF2-40B4-BE49-F238E27FC236}">
                <a16:creationId xmlns:a16="http://schemas.microsoft.com/office/drawing/2014/main" id="{FC6D69C6-79B3-0149-9291-F2E12040EC32}"/>
              </a:ext>
            </a:extLst>
          </p:cNvPr>
          <p:cNvPicPr>
            <a:picLocks noChangeAspect="1"/>
          </p:cNvPicPr>
          <p:nvPr/>
        </p:nvPicPr>
        <p:blipFill>
          <a:blip r:embed="rId3"/>
          <a:srcRect t="14298" b="14298"/>
          <a:stretch>
            <a:fillRect/>
          </a:stretch>
        </p:blipFill>
        <p:spPr>
          <a:xfrm>
            <a:off x="0" y="5912069"/>
            <a:ext cx="1375134" cy="935420"/>
          </a:xfrm>
          <a:prstGeom prst="rect">
            <a:avLst/>
          </a:prstGeom>
        </p:spPr>
      </p:pic>
    </p:spTree>
    <p:extLst>
      <p:ext uri="{BB962C8B-B14F-4D97-AF65-F5344CB8AC3E}">
        <p14:creationId xmlns:p14="http://schemas.microsoft.com/office/powerpoint/2010/main" val="415245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Picture 4">
            <a:extLst>
              <a:ext uri="{FF2B5EF4-FFF2-40B4-BE49-F238E27FC236}">
                <a16:creationId xmlns:a16="http://schemas.microsoft.com/office/drawing/2014/main" id="{58C667D8-483C-FCDF-0A41-5A64DAAE46EF}"/>
              </a:ext>
            </a:extLst>
          </p:cNvPr>
          <p:cNvPicPr>
            <a:picLocks noChangeAspect="1"/>
          </p:cNvPicPr>
          <p:nvPr/>
        </p:nvPicPr>
        <p:blipFill>
          <a:blip r:embed="rId3" cstate="print">
            <a:extLst>
              <a:ext uri="{28A0092B-C50C-407E-A947-70E740481C1C}">
                <a14:useLocalDpi xmlns:a14="http://schemas.microsoft.com/office/drawing/2010/main" val="0"/>
              </a:ext>
            </a:extLst>
          </a:blip>
          <a:srcRect l="683" t="17450" r="991"/>
          <a:stretch/>
        </p:blipFill>
        <p:spPr bwMode="auto">
          <a:xfrm>
            <a:off x="20" y="10"/>
            <a:ext cx="12191980" cy="6857990"/>
          </a:xfrm>
          <a:prstGeom prst="rect">
            <a:avLst/>
          </a:prstGeom>
          <a:extLst>
            <a:ext uri="{53640926-AAD7-44D8-BBD7-CCE9431645EC}">
              <a14:shadowObscured xmlns:a14="http://schemas.microsoft.com/office/drawing/2010/main"/>
            </a:ext>
          </a:extLst>
        </p:spPr>
      </p:pic>
      <p:sp>
        <p:nvSpPr>
          <p:cNvPr id="25" name="Rectangle 2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0"/>
            <a:ext cx="12191999" cy="13716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821ADD2-E70C-6FE7-9F0E-2C9E330C2E2F}"/>
              </a:ext>
            </a:extLst>
          </p:cNvPr>
          <p:cNvSpPr>
            <a:spLocks noGrp="1"/>
          </p:cNvSpPr>
          <p:nvPr>
            <p:ph type="title"/>
          </p:nvPr>
        </p:nvSpPr>
        <p:spPr>
          <a:xfrm>
            <a:off x="1388612" y="5730231"/>
            <a:ext cx="8786746" cy="960120"/>
          </a:xfrm>
          <a:ln>
            <a:noFill/>
          </a:ln>
        </p:spPr>
        <p:txBody>
          <a:bodyPr vert="horz" lIns="91440" tIns="45720" rIns="91440" bIns="45720" rtlCol="0" anchor="ctr">
            <a:normAutofit/>
          </a:bodyPr>
          <a:lstStyle/>
          <a:p>
            <a:pPr algn="ctr"/>
            <a:r>
              <a:rPr lang="en-US" sz="3300" b="1" dirty="0"/>
              <a:t>thank you!</a:t>
            </a:r>
            <a:endParaRPr lang="en-US" sz="3300" dirty="0"/>
          </a:p>
        </p:txBody>
      </p:sp>
    </p:spTree>
    <p:extLst>
      <p:ext uri="{BB962C8B-B14F-4D97-AF65-F5344CB8AC3E}">
        <p14:creationId xmlns:p14="http://schemas.microsoft.com/office/powerpoint/2010/main" val="4291586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3697-73D2-D08E-776F-606300C94E53}"/>
              </a:ext>
            </a:extLst>
          </p:cNvPr>
          <p:cNvSpPr>
            <a:spLocks noGrp="1"/>
          </p:cNvSpPr>
          <p:nvPr>
            <p:ph type="title"/>
          </p:nvPr>
        </p:nvSpPr>
        <p:spPr>
          <a:xfrm>
            <a:off x="700635" y="914400"/>
            <a:ext cx="10992601" cy="1307592"/>
          </a:xfrm>
        </p:spPr>
        <p:txBody>
          <a:bodyPr>
            <a:normAutofit fontScale="90000"/>
          </a:bodyPr>
          <a:lstStyle/>
          <a:p>
            <a:r>
              <a:rPr lang="en-US" dirty="0"/>
              <a:t>Operational (1): Most important it </a:t>
            </a:r>
            <a:r>
              <a:rPr lang="en-US" b="1" dirty="0"/>
              <a:t>regulations</a:t>
            </a:r>
            <a:r>
              <a:rPr lang="en-US" dirty="0"/>
              <a:t> How to tackle?</a:t>
            </a:r>
            <a:endParaRPr lang="en-CA" dirty="0"/>
          </a:p>
        </p:txBody>
      </p:sp>
      <p:sp>
        <p:nvSpPr>
          <p:cNvPr id="5" name="Content Placeholder 2">
            <a:extLst>
              <a:ext uri="{FF2B5EF4-FFF2-40B4-BE49-F238E27FC236}">
                <a16:creationId xmlns:a16="http://schemas.microsoft.com/office/drawing/2014/main" id="{5A143E6F-651D-C414-D0D5-C888FDED3D4F}"/>
              </a:ext>
            </a:extLst>
          </p:cNvPr>
          <p:cNvSpPr txBox="1">
            <a:spLocks/>
          </p:cNvSpPr>
          <p:nvPr/>
        </p:nvSpPr>
        <p:spPr>
          <a:xfrm>
            <a:off x="750367" y="2221991"/>
            <a:ext cx="10691265" cy="381730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242424"/>
                </a:solidFill>
                <a:latin typeface="Segoe UI" panose="020B0502040204020203" pitchFamily="34" charset="0"/>
              </a:rPr>
              <a:t>Key Regulations:</a:t>
            </a:r>
            <a:endParaRPr lang="en-US" dirty="0">
              <a:solidFill>
                <a:srgbClr val="242424"/>
              </a:solidFill>
              <a:latin typeface="Segoe UI" panose="020B0502040204020203" pitchFamily="34" charset="0"/>
            </a:endParaRPr>
          </a:p>
          <a:p>
            <a:r>
              <a:rPr lang="en-US" b="1" dirty="0">
                <a:solidFill>
                  <a:srgbClr val="242424"/>
                </a:solidFill>
                <a:latin typeface="Segoe UI" panose="020B0502040204020203" pitchFamily="34" charset="0"/>
              </a:rPr>
              <a:t>GDPR:</a:t>
            </a:r>
            <a:r>
              <a:rPr lang="en-US" dirty="0">
                <a:solidFill>
                  <a:srgbClr val="242424"/>
                </a:solidFill>
                <a:latin typeface="Segoe UI" panose="020B0502040204020203" pitchFamily="34" charset="0"/>
              </a:rPr>
              <a:t> Essential for EU market entry and avoiding fines.</a:t>
            </a:r>
          </a:p>
          <a:p>
            <a:r>
              <a:rPr lang="en-US" b="1" dirty="0">
                <a:solidFill>
                  <a:srgbClr val="242424"/>
                </a:solidFill>
                <a:latin typeface="Segoe UI" panose="020B0502040204020203" pitchFamily="34" charset="0"/>
              </a:rPr>
              <a:t>PIPEDA:</a:t>
            </a:r>
            <a:r>
              <a:rPr lang="en-US" dirty="0">
                <a:solidFill>
                  <a:srgbClr val="242424"/>
                </a:solidFill>
                <a:latin typeface="Segoe UI" panose="020B0502040204020203" pitchFamily="34" charset="0"/>
              </a:rPr>
              <a:t> Protects data and reputation in Canada.</a:t>
            </a:r>
          </a:p>
          <a:p>
            <a:r>
              <a:rPr lang="en-US" b="1" dirty="0">
                <a:solidFill>
                  <a:srgbClr val="242424"/>
                </a:solidFill>
                <a:latin typeface="Segoe UI" panose="020B0502040204020203" pitchFamily="34" charset="0"/>
              </a:rPr>
              <a:t>SOX &amp; PCI-DSS:</a:t>
            </a:r>
            <a:r>
              <a:rPr lang="en-US" dirty="0">
                <a:solidFill>
                  <a:srgbClr val="242424"/>
                </a:solidFill>
                <a:latin typeface="Segoe UI" panose="020B0502040204020203" pitchFamily="34" charset="0"/>
              </a:rPr>
              <a:t> Boosts investor trust and company reputation.</a:t>
            </a:r>
          </a:p>
          <a:p>
            <a:pPr marL="0" indent="0">
              <a:buFont typeface="Arial" panose="020B0604020202020204" pitchFamily="34" charset="0"/>
              <a:buNone/>
            </a:pPr>
            <a:r>
              <a:rPr lang="en-US" b="1" dirty="0">
                <a:solidFill>
                  <a:srgbClr val="242424"/>
                </a:solidFill>
                <a:latin typeface="Segoe UI" panose="020B0502040204020203" pitchFamily="34" charset="0"/>
              </a:rPr>
              <a:t>Recommended Approach:</a:t>
            </a:r>
            <a:endParaRPr lang="en-US" dirty="0">
              <a:solidFill>
                <a:srgbClr val="242424"/>
              </a:solidFill>
              <a:latin typeface="Segoe UI" panose="020B0502040204020203" pitchFamily="34" charset="0"/>
            </a:endParaRPr>
          </a:p>
          <a:p>
            <a:pPr>
              <a:buFont typeface="+mj-lt"/>
              <a:buAutoNum type="arabicPeriod"/>
            </a:pPr>
            <a:r>
              <a:rPr lang="en-US" dirty="0">
                <a:solidFill>
                  <a:srgbClr val="242424"/>
                </a:solidFill>
                <a:latin typeface="Segoe UI" panose="020B0502040204020203" pitchFamily="34" charset="0"/>
              </a:rPr>
              <a:t>Define governance roles.</a:t>
            </a:r>
          </a:p>
          <a:p>
            <a:pPr>
              <a:buFont typeface="+mj-lt"/>
              <a:buAutoNum type="arabicPeriod"/>
            </a:pPr>
            <a:r>
              <a:rPr lang="en-US" dirty="0">
                <a:solidFill>
                  <a:srgbClr val="242424"/>
                </a:solidFill>
                <a:latin typeface="Segoe UI" panose="020B0502040204020203" pitchFamily="34" charset="0"/>
              </a:rPr>
              <a:t>Identify key assets and risks.</a:t>
            </a:r>
          </a:p>
          <a:p>
            <a:pPr>
              <a:buFont typeface="+mj-lt"/>
              <a:buAutoNum type="arabicPeriod"/>
            </a:pPr>
            <a:r>
              <a:rPr lang="en-US" dirty="0">
                <a:solidFill>
                  <a:srgbClr val="242424"/>
                </a:solidFill>
                <a:latin typeface="Segoe UI" panose="020B0502040204020203" pitchFamily="34" charset="0"/>
              </a:rPr>
              <a:t>Apply data protection measures.</a:t>
            </a:r>
          </a:p>
          <a:p>
            <a:pPr>
              <a:buFont typeface="+mj-lt"/>
              <a:buAutoNum type="arabicPeriod"/>
            </a:pPr>
            <a:r>
              <a:rPr lang="en-US" dirty="0">
                <a:solidFill>
                  <a:srgbClr val="242424"/>
                </a:solidFill>
                <a:latin typeface="Segoe UI" panose="020B0502040204020203" pitchFamily="34" charset="0"/>
              </a:rPr>
              <a:t>Monitor compliance regularly.</a:t>
            </a:r>
          </a:p>
          <a:p>
            <a:pPr>
              <a:buFont typeface="+mj-lt"/>
              <a:buAutoNum type="arabicPeriod"/>
            </a:pPr>
            <a:r>
              <a:rPr lang="en-US" dirty="0">
                <a:solidFill>
                  <a:srgbClr val="242424"/>
                </a:solidFill>
                <a:latin typeface="Segoe UI" panose="020B0502040204020203" pitchFamily="34" charset="0"/>
              </a:rPr>
              <a:t>Train employees on compliance.</a:t>
            </a:r>
          </a:p>
          <a:p>
            <a:endParaRPr lang="en-CA" dirty="0"/>
          </a:p>
        </p:txBody>
      </p:sp>
      <p:pic>
        <p:nvPicPr>
          <p:cNvPr id="6" name="Graphic 5" descr="Earth globe: Americas with solid fill">
            <a:extLst>
              <a:ext uri="{FF2B5EF4-FFF2-40B4-BE49-F238E27FC236}">
                <a16:creationId xmlns:a16="http://schemas.microsoft.com/office/drawing/2014/main" id="{F9B94F27-B70A-60B6-2C70-4A0C7AD29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6287" y="3390105"/>
            <a:ext cx="2332777" cy="2332777"/>
          </a:xfrm>
          <a:prstGeom prst="rect">
            <a:avLst/>
          </a:prstGeom>
        </p:spPr>
      </p:pic>
    </p:spTree>
    <p:extLst>
      <p:ext uri="{BB962C8B-B14F-4D97-AF65-F5344CB8AC3E}">
        <p14:creationId xmlns:p14="http://schemas.microsoft.com/office/powerpoint/2010/main" val="3455825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3697-73D2-D08E-776F-606300C94E53}"/>
              </a:ext>
            </a:extLst>
          </p:cNvPr>
          <p:cNvSpPr>
            <a:spLocks noGrp="1"/>
          </p:cNvSpPr>
          <p:nvPr>
            <p:ph type="title"/>
          </p:nvPr>
        </p:nvSpPr>
        <p:spPr>
          <a:xfrm>
            <a:off x="700635" y="914400"/>
            <a:ext cx="10992601" cy="1307592"/>
          </a:xfrm>
        </p:spPr>
        <p:txBody>
          <a:bodyPr>
            <a:normAutofit fontScale="90000"/>
          </a:bodyPr>
          <a:lstStyle/>
          <a:p>
            <a:r>
              <a:rPr lang="en-US" dirty="0"/>
              <a:t>Operational (2): completion of </a:t>
            </a:r>
            <a:r>
              <a:rPr lang="en-US" b="1" dirty="0"/>
              <a:t>sap</a:t>
            </a:r>
            <a:r>
              <a:rPr lang="en-US" dirty="0"/>
              <a:t> implementation; Asia, latin america?</a:t>
            </a:r>
            <a:endParaRPr lang="en-CA" dirty="0"/>
          </a:p>
        </p:txBody>
      </p:sp>
      <p:sp>
        <p:nvSpPr>
          <p:cNvPr id="3" name="Content Placeholder 2">
            <a:extLst>
              <a:ext uri="{FF2B5EF4-FFF2-40B4-BE49-F238E27FC236}">
                <a16:creationId xmlns:a16="http://schemas.microsoft.com/office/drawing/2014/main" id="{69B076C7-2107-50A6-E921-8B14E82B2024}"/>
              </a:ext>
            </a:extLst>
          </p:cNvPr>
          <p:cNvSpPr>
            <a:spLocks noGrp="1"/>
          </p:cNvSpPr>
          <p:nvPr>
            <p:ph idx="1"/>
          </p:nvPr>
        </p:nvSpPr>
        <p:spPr>
          <a:xfrm>
            <a:off x="700635" y="2221992"/>
            <a:ext cx="11361226" cy="3739896"/>
          </a:xfrm>
        </p:spPr>
        <p:txBody>
          <a:bodyPr>
            <a:normAutofit fontScale="92500" lnSpcReduction="20000"/>
          </a:bodyPr>
          <a:lstStyle/>
          <a:p>
            <a:pPr marL="0" indent="0">
              <a:buNone/>
            </a:pPr>
            <a:r>
              <a:rPr lang="en-US" b="1" dirty="0">
                <a:latin typeface="Aptos" panose="020B0004020202020204" pitchFamily="34" charset="0"/>
              </a:rPr>
              <a:t>Asia:</a:t>
            </a:r>
            <a:endParaRPr lang="en-US" dirty="0">
              <a:latin typeface="Aptos" panose="020B0004020202020204" pitchFamily="34" charset="0"/>
            </a:endParaRPr>
          </a:p>
          <a:p>
            <a:pPr marL="742950" lvl="1" indent="-285750">
              <a:buFont typeface="Arial" panose="020B0604020202020204" pitchFamily="34" charset="0"/>
              <a:buChar char="•"/>
            </a:pPr>
            <a:r>
              <a:rPr lang="en-US" dirty="0">
                <a:latin typeface="Aptos" panose="020B0004020202020204" pitchFamily="34" charset="0"/>
              </a:rPr>
              <a:t>Adapt to local business practices and regulatory requirements.</a:t>
            </a:r>
          </a:p>
          <a:p>
            <a:pPr marL="742950" lvl="1" indent="-285750">
              <a:buFont typeface="Arial" panose="020B0604020202020204" pitchFamily="34" charset="0"/>
              <a:buChar char="•"/>
            </a:pPr>
            <a:r>
              <a:rPr lang="en-US" dirty="0">
                <a:latin typeface="Aptos" panose="020B0004020202020204" pitchFamily="34" charset="0"/>
              </a:rPr>
              <a:t>Customize workflows, financial reporting, and SAP interfaces for cultural relevance.</a:t>
            </a:r>
          </a:p>
          <a:p>
            <a:pPr marL="742950" lvl="1" indent="-285750">
              <a:buFont typeface="Arial" panose="020B0604020202020204" pitchFamily="34" charset="0"/>
              <a:buChar char="•"/>
            </a:pPr>
            <a:r>
              <a:rPr lang="en-US" dirty="0">
                <a:latin typeface="Aptos" panose="020B0004020202020204" pitchFamily="34" charset="0"/>
              </a:rPr>
              <a:t>Ensure compliance with data privacy laws and integrate with regional payment systems.</a:t>
            </a:r>
          </a:p>
          <a:p>
            <a:pPr marL="742950" lvl="1" indent="-285750">
              <a:buFont typeface="Arial" panose="020B0604020202020204" pitchFamily="34" charset="0"/>
              <a:buChar char="•"/>
            </a:pPr>
            <a:r>
              <a:rPr lang="en-US" dirty="0">
                <a:latin typeface="Aptos" panose="020B0004020202020204" pitchFamily="34" charset="0"/>
              </a:rPr>
              <a:t>Provide multilingual support and tailored training for varying tech literacy levels.</a:t>
            </a:r>
          </a:p>
          <a:p>
            <a:pPr marL="0" indent="0">
              <a:buNone/>
            </a:pPr>
            <a:r>
              <a:rPr lang="en-US" b="1" dirty="0">
                <a:latin typeface="Aptos" panose="020B0004020202020204" pitchFamily="34" charset="0"/>
              </a:rPr>
              <a:t>Latin America:</a:t>
            </a:r>
            <a:endParaRPr lang="en-US" dirty="0">
              <a:latin typeface="Aptos" panose="020B0004020202020204" pitchFamily="34" charset="0"/>
            </a:endParaRPr>
          </a:p>
          <a:p>
            <a:pPr marL="742950" lvl="1" indent="-285750">
              <a:buFont typeface="Arial" panose="020B0604020202020204" pitchFamily="34" charset="0"/>
              <a:buChar char="•"/>
            </a:pPr>
            <a:r>
              <a:rPr lang="en-US" dirty="0">
                <a:latin typeface="Aptos" panose="020B0004020202020204" pitchFamily="34" charset="0"/>
              </a:rPr>
              <a:t>Align SAP with country-specific tax and labor regulations.</a:t>
            </a:r>
          </a:p>
          <a:p>
            <a:pPr marL="742950" lvl="1" indent="-285750">
              <a:buFont typeface="Arial" panose="020B0604020202020204" pitchFamily="34" charset="0"/>
              <a:buChar char="•"/>
            </a:pPr>
            <a:r>
              <a:rPr lang="en-US" dirty="0">
                <a:latin typeface="Aptos" panose="020B0004020202020204" pitchFamily="34" charset="0"/>
              </a:rPr>
              <a:t>Invest in IT infrastructure upgrades for performance in diverse settings.</a:t>
            </a:r>
          </a:p>
          <a:p>
            <a:pPr marL="742950" lvl="1" indent="-285750">
              <a:buFont typeface="Arial" panose="020B0604020202020204" pitchFamily="34" charset="0"/>
              <a:buChar char="•"/>
            </a:pPr>
            <a:r>
              <a:rPr lang="en-US" dirty="0">
                <a:latin typeface="Aptos" panose="020B0004020202020204" pitchFamily="34" charset="0"/>
              </a:rPr>
              <a:t>Address connectivity challenges and integrate with regional supply chain systems.</a:t>
            </a:r>
          </a:p>
          <a:p>
            <a:pPr marL="742950" lvl="1" indent="-285750">
              <a:buFont typeface="Arial" panose="020B0604020202020204" pitchFamily="34" charset="0"/>
              <a:buChar char="•"/>
            </a:pPr>
            <a:r>
              <a:rPr lang="en-US" dirty="0">
                <a:latin typeface="Aptos" panose="020B0004020202020204" pitchFamily="34" charset="0"/>
              </a:rPr>
              <a:t>Foster local stakeholder engagement and culturally relevant training.</a:t>
            </a:r>
          </a:p>
          <a:p>
            <a:pPr marL="0" indent="0">
              <a:buNone/>
            </a:pPr>
            <a:r>
              <a:rPr lang="en-US" b="1" dirty="0">
                <a:latin typeface="Aptos" panose="020B0004020202020204" pitchFamily="34" charset="0"/>
              </a:rPr>
              <a:t>Desired Outcome: </a:t>
            </a:r>
            <a:r>
              <a:rPr lang="en-US" dirty="0">
                <a:latin typeface="Aptos" panose="020B0004020202020204" pitchFamily="34" charset="0"/>
              </a:rPr>
              <a:t>Smooth Rollout of SAP in a secure environment </a:t>
            </a:r>
            <a:endParaRPr lang="en-CA" dirty="0"/>
          </a:p>
        </p:txBody>
      </p:sp>
      <p:pic>
        <p:nvPicPr>
          <p:cNvPr id="15" name="Graphic 14" descr="Database with solid fill">
            <a:extLst>
              <a:ext uri="{FF2B5EF4-FFF2-40B4-BE49-F238E27FC236}">
                <a16:creationId xmlns:a16="http://schemas.microsoft.com/office/drawing/2014/main" id="{4DE11DD9-8A17-6DB3-67CA-EEF019244B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2906" y="3529584"/>
            <a:ext cx="1878459" cy="1878459"/>
          </a:xfrm>
          <a:prstGeom prst="rect">
            <a:avLst/>
          </a:prstGeom>
        </p:spPr>
      </p:pic>
    </p:spTree>
    <p:extLst>
      <p:ext uri="{BB962C8B-B14F-4D97-AF65-F5344CB8AC3E}">
        <p14:creationId xmlns:p14="http://schemas.microsoft.com/office/powerpoint/2010/main" val="198081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E710BB-0CC4-301B-AABE-7DAA4C73B634}"/>
              </a:ext>
            </a:extLst>
          </p:cNvPr>
          <p:cNvSpPr>
            <a:spLocks noGrp="1"/>
          </p:cNvSpPr>
          <p:nvPr>
            <p:ph type="title"/>
          </p:nvPr>
        </p:nvSpPr>
        <p:spPr>
          <a:xfrm>
            <a:off x="700088" y="914400"/>
            <a:ext cx="10691812" cy="1308100"/>
          </a:xfrm>
        </p:spPr>
        <p:txBody>
          <a:bodyPr>
            <a:normAutofit fontScale="90000"/>
          </a:bodyPr>
          <a:lstStyle/>
          <a:p>
            <a:r>
              <a:rPr lang="en-US" dirty="0"/>
              <a:t>Operational (3): IT </a:t>
            </a:r>
            <a:r>
              <a:rPr lang="en-US" b="1" dirty="0"/>
              <a:t>Controls</a:t>
            </a:r>
            <a:r>
              <a:rPr lang="en-US" dirty="0"/>
              <a:t> in Latin America?</a:t>
            </a:r>
            <a:endParaRPr lang="en-CA" dirty="0"/>
          </a:p>
        </p:txBody>
      </p:sp>
      <p:sp>
        <p:nvSpPr>
          <p:cNvPr id="5" name="Rectangle 1">
            <a:extLst>
              <a:ext uri="{FF2B5EF4-FFF2-40B4-BE49-F238E27FC236}">
                <a16:creationId xmlns:a16="http://schemas.microsoft.com/office/drawing/2014/main" id="{49F58769-DF98-2975-B475-1501834E9061}"/>
              </a:ext>
            </a:extLst>
          </p:cNvPr>
          <p:cNvSpPr>
            <a:spLocks noGrp="1" noChangeArrowheads="1"/>
          </p:cNvSpPr>
          <p:nvPr>
            <p:ph idx="1"/>
          </p:nvPr>
        </p:nvSpPr>
        <p:spPr bwMode="auto">
          <a:xfrm>
            <a:off x="800100" y="2094451"/>
            <a:ext cx="432342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ptos" panose="020B0004020202020204" pitchFamily="34" charset="0"/>
              </a:rPr>
              <a:t>Access Controls: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 Implement Identity and Access Management (IAM) systems.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Address critical gaps in Mexico and Brazil as flagged by auditors.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lang="en-US" altLang="en-US" sz="1800" b="1" dirty="0">
                <a:latin typeface="Aptos" panose="020B0004020202020204" pitchFamily="34" charset="0"/>
              </a:rPr>
              <a:t>I</a:t>
            </a:r>
            <a:r>
              <a:rPr kumimoji="0" lang="en-US" altLang="en-US" sz="1800" b="1" i="0" u="none" strike="noStrike" cap="none" normalizeH="0" baseline="0" dirty="0">
                <a:ln>
                  <a:noFill/>
                </a:ln>
                <a:solidFill>
                  <a:schemeClr val="tx1"/>
                </a:solidFill>
                <a:effectLst/>
                <a:latin typeface="Aptos" panose="020B0004020202020204" pitchFamily="34" charset="0"/>
              </a:rPr>
              <a:t>T Governance:</a:t>
            </a: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 Appoint a regional IT Head for compliance and standardized control enforcement.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 Ensure stronger oversight to prevent future breaches.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6" name="TextBox 5">
            <a:extLst>
              <a:ext uri="{FF2B5EF4-FFF2-40B4-BE49-F238E27FC236}">
                <a16:creationId xmlns:a16="http://schemas.microsoft.com/office/drawing/2014/main" id="{517ED59E-6C8D-108D-E5D8-51C07C2FA4C9}"/>
              </a:ext>
            </a:extLst>
          </p:cNvPr>
          <p:cNvSpPr txBox="1"/>
          <p:nvPr/>
        </p:nvSpPr>
        <p:spPr>
          <a:xfrm>
            <a:off x="6719299" y="2232950"/>
            <a:ext cx="4672601" cy="34163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ptos" panose="020B0004020202020204" pitchFamily="34" charset="0"/>
              </a:rPr>
              <a:t>Security Audits &amp; Training: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Conduct regular independent audits to monitor controls.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Train employees on IT policies and secure practices to build awareness.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ptos" panose="020B0004020202020204" pitchFamily="34" charset="0"/>
              </a:rPr>
              <a:t>Centralized Monitoring:</a:t>
            </a: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Establish a Security Operations Center (SOC) for Latin America.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ptos" panose="020B0004020202020204" pitchFamily="34" charset="0"/>
              </a:rPr>
              <a:t>Use centralized logging to detect and respond to threats effectively.</a:t>
            </a:r>
          </a:p>
          <a:p>
            <a:endParaRPr lang="en-CA" dirty="0"/>
          </a:p>
        </p:txBody>
      </p:sp>
      <p:pic>
        <p:nvPicPr>
          <p:cNvPr id="8" name="Graphic 7" descr="Lock with solid fill">
            <a:extLst>
              <a:ext uri="{FF2B5EF4-FFF2-40B4-BE49-F238E27FC236}">
                <a16:creationId xmlns:a16="http://schemas.microsoft.com/office/drawing/2014/main" id="{E3297359-A29F-A001-A2B0-F4BE84EB0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3540" y="3004025"/>
            <a:ext cx="1321676" cy="1321676"/>
          </a:xfrm>
          <a:prstGeom prst="rect">
            <a:avLst/>
          </a:prstGeom>
        </p:spPr>
      </p:pic>
    </p:spTree>
    <p:extLst>
      <p:ext uri="{BB962C8B-B14F-4D97-AF65-F5344CB8AC3E}">
        <p14:creationId xmlns:p14="http://schemas.microsoft.com/office/powerpoint/2010/main" val="140833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C568-BF35-6FD4-3094-6779EC2B8798}"/>
              </a:ext>
            </a:extLst>
          </p:cNvPr>
          <p:cNvSpPr>
            <a:spLocks noGrp="1"/>
          </p:cNvSpPr>
          <p:nvPr>
            <p:ph type="title"/>
          </p:nvPr>
        </p:nvSpPr>
        <p:spPr/>
        <p:txBody>
          <a:bodyPr/>
          <a:lstStyle/>
          <a:p>
            <a:r>
              <a:rPr lang="en-US" dirty="0"/>
              <a:t>Operational (4): What To do with the </a:t>
            </a:r>
            <a:r>
              <a:rPr lang="en-US" b="1" dirty="0"/>
              <a:t>crm</a:t>
            </a:r>
            <a:r>
              <a:rPr lang="en-US" dirty="0"/>
              <a:t>?</a:t>
            </a:r>
            <a:endParaRPr lang="en-CA" dirty="0"/>
          </a:p>
        </p:txBody>
      </p:sp>
      <p:graphicFrame>
        <p:nvGraphicFramePr>
          <p:cNvPr id="5" name="Content Placeholder 2">
            <a:extLst>
              <a:ext uri="{FF2B5EF4-FFF2-40B4-BE49-F238E27FC236}">
                <a16:creationId xmlns:a16="http://schemas.microsoft.com/office/drawing/2014/main" id="{DDDD6EC4-49F5-D723-A09A-F722C5E5102D}"/>
              </a:ext>
            </a:extLst>
          </p:cNvPr>
          <p:cNvGraphicFramePr>
            <a:graphicFrameLocks noGrp="1"/>
          </p:cNvGraphicFramePr>
          <p:nvPr>
            <p:ph idx="1"/>
            <p:extLst>
              <p:ext uri="{D42A27DB-BD31-4B8C-83A1-F6EECF244321}">
                <p14:modId xmlns:p14="http://schemas.microsoft.com/office/powerpoint/2010/main" val="2835546987"/>
              </p:ext>
            </p:extLst>
          </p:nvPr>
        </p:nvGraphicFramePr>
        <p:xfrm>
          <a:off x="700634" y="1814368"/>
          <a:ext cx="10691265"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01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D656D-91E0-5F37-0562-10E284F8DF8F}"/>
              </a:ext>
            </a:extLst>
          </p:cNvPr>
          <p:cNvSpPr>
            <a:spLocks noGrp="1"/>
          </p:cNvSpPr>
          <p:nvPr>
            <p:ph idx="1"/>
          </p:nvPr>
        </p:nvSpPr>
        <p:spPr/>
        <p:txBody>
          <a:bodyPr>
            <a:normAutofit fontScale="85000" lnSpcReduction="20000"/>
          </a:bodyPr>
          <a:lstStyle/>
          <a:p>
            <a:pPr marL="0" indent="0">
              <a:buNone/>
            </a:pPr>
            <a:r>
              <a:rPr lang="en-US" b="1">
                <a:latin typeface="Aptos" panose="020B0004020202020204" pitchFamily="34" charset="0"/>
              </a:rPr>
              <a:t>Access &amp; Security:</a:t>
            </a:r>
            <a:endParaRPr lang="en-US">
              <a:latin typeface="Aptos" panose="020B0004020202020204" pitchFamily="34" charset="0"/>
            </a:endParaRPr>
          </a:p>
          <a:p>
            <a:pPr marL="742950" lvl="1" indent="-285750">
              <a:buFont typeface="Arial" panose="020B0604020202020204" pitchFamily="34" charset="0"/>
              <a:buChar char="•"/>
            </a:pPr>
            <a:r>
              <a:rPr lang="en-US">
                <a:latin typeface="Aptos" panose="020B0004020202020204" pitchFamily="34" charset="0"/>
              </a:rPr>
              <a:t>Implement MFA, RBAC, and data encryption.</a:t>
            </a:r>
          </a:p>
          <a:p>
            <a:pPr marL="0" indent="0">
              <a:buNone/>
            </a:pPr>
            <a:r>
              <a:rPr lang="en-US" b="1">
                <a:latin typeface="Aptos" panose="020B0004020202020204" pitchFamily="34" charset="0"/>
              </a:rPr>
              <a:t>Compliance &amp; Risk:</a:t>
            </a:r>
            <a:endParaRPr lang="en-US">
              <a:latin typeface="Aptos" panose="020B0004020202020204" pitchFamily="34" charset="0"/>
            </a:endParaRPr>
          </a:p>
          <a:p>
            <a:pPr marL="742950" lvl="1" indent="-285750">
              <a:buFont typeface="Arial" panose="020B0604020202020204" pitchFamily="34" charset="0"/>
              <a:buChar char="•"/>
            </a:pPr>
            <a:r>
              <a:rPr lang="en-US">
                <a:latin typeface="Aptos" panose="020B0004020202020204" pitchFamily="34" charset="0"/>
              </a:rPr>
              <a:t>Audit vendors, enforce SLAs, and control third-party access.</a:t>
            </a:r>
          </a:p>
          <a:p>
            <a:pPr marL="0" indent="0">
              <a:buNone/>
            </a:pPr>
            <a:r>
              <a:rPr lang="en-US" b="1">
                <a:latin typeface="Aptos" panose="020B0004020202020204" pitchFamily="34" charset="0"/>
              </a:rPr>
              <a:t>Monitoring &amp; Response:</a:t>
            </a:r>
            <a:endParaRPr lang="en-US">
              <a:latin typeface="Aptos" panose="020B0004020202020204" pitchFamily="34" charset="0"/>
            </a:endParaRPr>
          </a:p>
          <a:p>
            <a:pPr marL="742950" lvl="1" indent="-285750">
              <a:buFont typeface="Arial" panose="020B0604020202020204" pitchFamily="34" charset="0"/>
              <a:buChar char="•"/>
            </a:pPr>
            <a:r>
              <a:rPr lang="en-US">
                <a:latin typeface="Aptos" panose="020B0004020202020204" pitchFamily="34" charset="0"/>
              </a:rPr>
              <a:t>Use SIEM tools, review logs, and plan for incidents.</a:t>
            </a:r>
          </a:p>
          <a:p>
            <a:pPr marL="0" indent="0">
              <a:buNone/>
            </a:pPr>
            <a:r>
              <a:rPr lang="en-US" b="1">
                <a:latin typeface="Aptos" panose="020B0004020202020204" pitchFamily="34" charset="0"/>
              </a:rPr>
              <a:t>Operational Efficiency:</a:t>
            </a:r>
            <a:endParaRPr lang="en-US">
              <a:latin typeface="Aptos" panose="020B0004020202020204" pitchFamily="34" charset="0"/>
            </a:endParaRPr>
          </a:p>
          <a:p>
            <a:pPr marL="742950" lvl="1" indent="-285750">
              <a:buFont typeface="Arial" panose="020B0604020202020204" pitchFamily="34" charset="0"/>
              <a:buChar char="•"/>
            </a:pPr>
            <a:r>
              <a:rPr lang="en-US">
                <a:latin typeface="Aptos" panose="020B0004020202020204" pitchFamily="34" charset="0"/>
              </a:rPr>
              <a:t>Manage changes, ensure secure configurations, and enable data portability.</a:t>
            </a:r>
          </a:p>
          <a:p>
            <a:pPr marL="0" indent="0">
              <a:buNone/>
            </a:pPr>
            <a:r>
              <a:rPr lang="en-US" b="1">
                <a:latin typeface="Aptos" panose="020B0004020202020204" pitchFamily="34" charset="0"/>
              </a:rPr>
              <a:t>Resilience &amp; Training:</a:t>
            </a:r>
            <a:endParaRPr lang="en-US">
              <a:latin typeface="Aptos" panose="020B0004020202020204" pitchFamily="34" charset="0"/>
            </a:endParaRPr>
          </a:p>
          <a:p>
            <a:pPr marL="742950" lvl="1" indent="-285750">
              <a:buFont typeface="Arial" panose="020B0604020202020204" pitchFamily="34" charset="0"/>
              <a:buChar char="•"/>
            </a:pPr>
            <a:r>
              <a:rPr lang="en-US">
                <a:latin typeface="Aptos" panose="020B0004020202020204" pitchFamily="34" charset="0"/>
              </a:rPr>
              <a:t>Integrate disaster recovery plans and train staff on cloud security.</a:t>
            </a:r>
          </a:p>
          <a:p>
            <a:pPr marL="0" indent="0">
              <a:buNone/>
            </a:pPr>
            <a:r>
              <a:rPr lang="en-US" b="1">
                <a:latin typeface="Aptos" panose="020B0004020202020204" pitchFamily="34" charset="0"/>
              </a:rPr>
              <a:t>Desired Outcomes:</a:t>
            </a:r>
            <a:r>
              <a:rPr lang="en-US">
                <a:latin typeface="Aptos" panose="020B0004020202020204" pitchFamily="34" charset="0"/>
              </a:rPr>
              <a:t> Secure, compliant, and scalable cloud operations.</a:t>
            </a:r>
          </a:p>
          <a:p>
            <a:endParaRPr lang="en-CA" dirty="0"/>
          </a:p>
        </p:txBody>
      </p:sp>
      <p:sp>
        <p:nvSpPr>
          <p:cNvPr id="4" name="Title 1">
            <a:extLst>
              <a:ext uri="{FF2B5EF4-FFF2-40B4-BE49-F238E27FC236}">
                <a16:creationId xmlns:a16="http://schemas.microsoft.com/office/drawing/2014/main" id="{A6E710BB-0CC4-301B-AABE-7DAA4C73B634}"/>
              </a:ext>
            </a:extLst>
          </p:cNvPr>
          <p:cNvSpPr>
            <a:spLocks noGrp="1"/>
          </p:cNvSpPr>
          <p:nvPr>
            <p:ph type="title"/>
          </p:nvPr>
        </p:nvSpPr>
        <p:spPr>
          <a:xfrm>
            <a:off x="700088" y="914400"/>
            <a:ext cx="10148022" cy="1308100"/>
          </a:xfrm>
        </p:spPr>
        <p:txBody>
          <a:bodyPr>
            <a:normAutofit fontScale="90000"/>
          </a:bodyPr>
          <a:lstStyle/>
          <a:p>
            <a:r>
              <a:rPr lang="en-US" dirty="0"/>
              <a:t>Operational (5): IT Controls – </a:t>
            </a:r>
            <a:r>
              <a:rPr lang="en-US" b="1" dirty="0"/>
              <a:t>cloud</a:t>
            </a:r>
            <a:r>
              <a:rPr lang="en-US" dirty="0"/>
              <a:t> based services?</a:t>
            </a:r>
            <a:endParaRPr lang="en-CA" dirty="0"/>
          </a:p>
        </p:txBody>
      </p:sp>
      <p:pic>
        <p:nvPicPr>
          <p:cNvPr id="6" name="Graphic 5" descr="Cloud Computing with solid fill">
            <a:extLst>
              <a:ext uri="{FF2B5EF4-FFF2-40B4-BE49-F238E27FC236}">
                <a16:creationId xmlns:a16="http://schemas.microsoft.com/office/drawing/2014/main" id="{CEF05C02-1AAD-EB5E-CE53-C4B6E40613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3621" y="2202341"/>
            <a:ext cx="2770318" cy="2770318"/>
          </a:xfrm>
          <a:prstGeom prst="rect">
            <a:avLst/>
          </a:prstGeom>
        </p:spPr>
      </p:pic>
    </p:spTree>
    <p:extLst>
      <p:ext uri="{BB962C8B-B14F-4D97-AF65-F5344CB8AC3E}">
        <p14:creationId xmlns:p14="http://schemas.microsoft.com/office/powerpoint/2010/main" val="43814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C568-BF35-6FD4-3094-6779EC2B8798}"/>
              </a:ext>
            </a:extLst>
          </p:cNvPr>
          <p:cNvSpPr>
            <a:spLocks noGrp="1"/>
          </p:cNvSpPr>
          <p:nvPr>
            <p:ph type="title"/>
          </p:nvPr>
        </p:nvSpPr>
        <p:spPr/>
        <p:txBody>
          <a:bodyPr>
            <a:normAutofit fontScale="90000"/>
          </a:bodyPr>
          <a:lstStyle/>
          <a:p>
            <a:r>
              <a:rPr lang="en-US" dirty="0"/>
              <a:t>Operational (6): </a:t>
            </a:r>
            <a:br>
              <a:rPr lang="en-US" dirty="0"/>
            </a:br>
            <a:r>
              <a:rPr lang="en-US" dirty="0">
                <a:effectLst/>
                <a:latin typeface="Aptos" panose="020B0004020202020204" pitchFamily="34" charset="0"/>
                <a:ea typeface="Aptos" panose="020B0004020202020204" pitchFamily="34" charset="0"/>
                <a:cs typeface="Times New Roman" panose="02020603050405020304" pitchFamily="18" charset="0"/>
              </a:rPr>
              <a:t>How to Deal with the requirements from the Desktop Software </a:t>
            </a:r>
            <a:r>
              <a:rPr lang="en-US" b="1" dirty="0">
                <a:effectLst/>
                <a:latin typeface="Aptos" panose="020B0004020202020204" pitchFamily="34" charset="0"/>
                <a:ea typeface="Aptos" panose="020B0004020202020204" pitchFamily="34" charset="0"/>
                <a:cs typeface="Times New Roman" panose="02020603050405020304" pitchFamily="18" charset="0"/>
              </a:rPr>
              <a:t>Vendor</a:t>
            </a:r>
            <a:r>
              <a:rPr lang="en-US" dirty="0">
                <a:effectLst/>
                <a:latin typeface="Aptos" panose="020B0004020202020204" pitchFamily="34" charset="0"/>
                <a:ea typeface="Aptos" panose="020B0004020202020204" pitchFamily="34" charset="0"/>
                <a:cs typeface="Times New Roman" panose="02020603050405020304" pitchFamily="18" charset="0"/>
              </a:rPr>
              <a:t>?</a:t>
            </a:r>
            <a:endParaRPr lang="en-CA" dirty="0"/>
          </a:p>
        </p:txBody>
      </p:sp>
      <p:graphicFrame>
        <p:nvGraphicFramePr>
          <p:cNvPr id="5" name="Content Placeholder 2">
            <a:extLst>
              <a:ext uri="{FF2B5EF4-FFF2-40B4-BE49-F238E27FC236}">
                <a16:creationId xmlns:a16="http://schemas.microsoft.com/office/drawing/2014/main" id="{DDDD6EC4-49F5-D723-A09A-F722C5E5102D}"/>
              </a:ext>
            </a:extLst>
          </p:cNvPr>
          <p:cNvGraphicFramePr>
            <a:graphicFrameLocks noGrp="1"/>
          </p:cNvGraphicFramePr>
          <p:nvPr>
            <p:ph idx="1"/>
            <p:extLst>
              <p:ext uri="{D42A27DB-BD31-4B8C-83A1-F6EECF244321}">
                <p14:modId xmlns:p14="http://schemas.microsoft.com/office/powerpoint/2010/main" val="3743250128"/>
              </p:ext>
            </p:extLst>
          </p:nvPr>
        </p:nvGraphicFramePr>
        <p:xfrm>
          <a:off x="750367" y="2766061"/>
          <a:ext cx="10691265"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846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erial view of a city skyline">
            <a:extLst>
              <a:ext uri="{FF2B5EF4-FFF2-40B4-BE49-F238E27FC236}">
                <a16:creationId xmlns:a16="http://schemas.microsoft.com/office/drawing/2014/main" id="{E002FD6C-34D0-E0C5-909D-016D86084601}"/>
              </a:ext>
            </a:extLst>
          </p:cNvPr>
          <p:cNvPicPr>
            <a:picLocks noChangeAspect="1"/>
          </p:cNvPicPr>
          <p:nvPr/>
        </p:nvPicPr>
        <p:blipFill>
          <a:blip r:embed="rId3"/>
          <a:srcRect l="21306" r="22521" b="-2"/>
          <a:stretch/>
        </p:blipFill>
        <p:spPr>
          <a:xfrm>
            <a:off x="7719237" y="1"/>
            <a:ext cx="4472763" cy="6857999"/>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5587938" cy="1316736"/>
          </a:xfrm>
        </p:spPr>
        <p:txBody>
          <a:bodyPr>
            <a:normAutofit/>
          </a:bodyPr>
          <a:lstStyle/>
          <a:p>
            <a:pPr>
              <a:lnSpc>
                <a:spcPct val="90000"/>
              </a:lnSpc>
            </a:pPr>
            <a:r>
              <a:rPr lang="en-US" sz="2200" dirty="0"/>
              <a:t>Strategic (1a): innovation/expansion recommendations: </a:t>
            </a:r>
            <a:r>
              <a:rPr lang="en-US" sz="2200" b="1" dirty="0"/>
              <a:t>drone delivery</a:t>
            </a:r>
            <a:endParaRPr lang="en-CA" sz="22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7" y="1827099"/>
            <a:ext cx="5195889" cy="4380270"/>
          </a:xfrm>
        </p:spPr>
        <p:txBody>
          <a:bodyPr>
            <a:normAutofit fontScale="92500" lnSpcReduction="10000"/>
          </a:bodyPr>
          <a:lstStyle/>
          <a:p>
            <a:pPr marL="0" indent="0">
              <a:lnSpc>
                <a:spcPct val="100000"/>
              </a:lnSpc>
              <a:buNone/>
            </a:pPr>
            <a:r>
              <a:rPr lang="en-US" sz="1900" b="1" dirty="0">
                <a:latin typeface="Aptos" panose="020B0004020202020204" pitchFamily="34" charset="0"/>
              </a:rPr>
              <a:t>KEY RISKS</a:t>
            </a:r>
            <a:endParaRPr lang="en-US" sz="1900" dirty="0">
              <a:latin typeface="Aptos" panose="020B0004020202020204" pitchFamily="34" charset="0"/>
            </a:endParaRPr>
          </a:p>
          <a:p>
            <a:pPr>
              <a:lnSpc>
                <a:spcPct val="100000"/>
              </a:lnSpc>
              <a:buFont typeface="Arial" panose="020B0604020202020204" pitchFamily="34" charset="0"/>
              <a:buChar char="•"/>
            </a:pPr>
            <a:r>
              <a:rPr lang="en-US" sz="1500" b="1" dirty="0">
                <a:latin typeface="Aptos" panose="020B0004020202020204" pitchFamily="34" charset="0"/>
              </a:rPr>
              <a:t>Data &amp; Privacy:</a:t>
            </a:r>
            <a:r>
              <a:rPr lang="en-US" sz="1500" dirty="0">
                <a:latin typeface="Aptos" panose="020B0004020202020204" pitchFamily="34" charset="0"/>
              </a:rPr>
              <a:t> Use of Drones raises concerns about privacy and compliance.</a:t>
            </a:r>
          </a:p>
          <a:p>
            <a:pPr>
              <a:lnSpc>
                <a:spcPct val="100000"/>
              </a:lnSpc>
              <a:buFont typeface="Arial" panose="020B0604020202020204" pitchFamily="34" charset="0"/>
              <a:buChar char="•"/>
            </a:pPr>
            <a:r>
              <a:rPr lang="en-US" sz="1500" b="1" dirty="0">
                <a:latin typeface="Aptos" panose="020B0004020202020204" pitchFamily="34" charset="0"/>
              </a:rPr>
              <a:t>Regulatory:</a:t>
            </a:r>
            <a:r>
              <a:rPr lang="en-US" sz="1500" dirty="0">
                <a:latin typeface="Aptos" panose="020B0004020202020204" pitchFamily="34" charset="0"/>
              </a:rPr>
              <a:t> Complex airspace and aviation regulations challenge implementation.</a:t>
            </a:r>
          </a:p>
          <a:p>
            <a:pPr>
              <a:lnSpc>
                <a:spcPct val="100000"/>
              </a:lnSpc>
              <a:buFont typeface="Arial" panose="020B0604020202020204" pitchFamily="34" charset="0"/>
              <a:buChar char="•"/>
            </a:pPr>
            <a:r>
              <a:rPr lang="en-US" sz="1500" b="1" dirty="0">
                <a:latin typeface="Aptos" panose="020B0004020202020204" pitchFamily="34" charset="0"/>
              </a:rPr>
              <a:t>Safety &amp; Liability:</a:t>
            </a:r>
            <a:r>
              <a:rPr lang="en-US" sz="1500" dirty="0">
                <a:latin typeface="Aptos" panose="020B0004020202020204" pitchFamily="34" charset="0"/>
              </a:rPr>
              <a:t> Risk of collisions or failures could lead to injury, lawsuits, and public backlash.</a:t>
            </a:r>
          </a:p>
          <a:p>
            <a:pPr>
              <a:lnSpc>
                <a:spcPct val="100000"/>
              </a:lnSpc>
              <a:buFont typeface="Arial" panose="020B0604020202020204" pitchFamily="34" charset="0"/>
              <a:buChar char="•"/>
            </a:pPr>
            <a:r>
              <a:rPr lang="en-US" sz="1500" b="1" dirty="0">
                <a:latin typeface="Aptos" panose="020B0004020202020204" pitchFamily="34" charset="0"/>
              </a:rPr>
              <a:t>Reputational:</a:t>
            </a:r>
            <a:r>
              <a:rPr lang="en-US" sz="1500" dirty="0">
                <a:latin typeface="Aptos" panose="020B0004020202020204" pitchFamily="34" charset="0"/>
              </a:rPr>
              <a:t> Safety issues may trigger cascading risks, damaging the brand.</a:t>
            </a:r>
          </a:p>
          <a:p>
            <a:pPr marL="0" indent="0">
              <a:lnSpc>
                <a:spcPct val="100000"/>
              </a:lnSpc>
              <a:buNone/>
            </a:pPr>
            <a:r>
              <a:rPr lang="en-US" sz="1900" b="1" dirty="0">
                <a:latin typeface="Aptos" panose="020B0004020202020204" pitchFamily="34" charset="0"/>
              </a:rPr>
              <a:t>RECOMMENDATIONS: PROCEED CAUTIOUSLY</a:t>
            </a:r>
            <a:endParaRPr lang="en-US" sz="1900" dirty="0">
              <a:latin typeface="Aptos" panose="020B0004020202020204" pitchFamily="34" charset="0"/>
            </a:endParaRPr>
          </a:p>
          <a:p>
            <a:pPr>
              <a:lnSpc>
                <a:spcPct val="100000"/>
              </a:lnSpc>
              <a:buFont typeface="Arial" panose="020B0604020202020204" pitchFamily="34" charset="0"/>
              <a:buChar char="•"/>
            </a:pPr>
            <a:r>
              <a:rPr lang="en-US" sz="1500" dirty="0">
                <a:latin typeface="Aptos" panose="020B0004020202020204" pitchFamily="34" charset="0"/>
              </a:rPr>
              <a:t>Project aligns with organization’s </a:t>
            </a:r>
            <a:r>
              <a:rPr lang="en-US" sz="1500" b="1" dirty="0">
                <a:latin typeface="Aptos" panose="020B0004020202020204" pitchFamily="34" charset="0"/>
              </a:rPr>
              <a:t>risk appetite but</a:t>
            </a:r>
            <a:r>
              <a:rPr lang="en-US" sz="1500" dirty="0">
                <a:latin typeface="Aptos" panose="020B0004020202020204" pitchFamily="34" charset="0"/>
              </a:rPr>
              <a:t> may exceed </a:t>
            </a:r>
            <a:r>
              <a:rPr lang="en-US" sz="1500" b="1" dirty="0">
                <a:latin typeface="Aptos" panose="020B0004020202020204" pitchFamily="34" charset="0"/>
              </a:rPr>
              <a:t>risk tolerance</a:t>
            </a:r>
            <a:r>
              <a:rPr lang="en-US" sz="1500" dirty="0">
                <a:latin typeface="Aptos" panose="020B0004020202020204" pitchFamily="34" charset="0"/>
              </a:rPr>
              <a:t>.</a:t>
            </a:r>
          </a:p>
          <a:p>
            <a:pPr>
              <a:lnSpc>
                <a:spcPct val="100000"/>
              </a:lnSpc>
              <a:buFont typeface="Arial" panose="020B0604020202020204" pitchFamily="34" charset="0"/>
              <a:buChar char="•"/>
            </a:pPr>
            <a:r>
              <a:rPr lang="en-US" sz="1500" dirty="0">
                <a:latin typeface="Aptos" panose="020B0004020202020204" pitchFamily="34" charset="0"/>
              </a:rPr>
              <a:t>Start with a </a:t>
            </a:r>
            <a:r>
              <a:rPr lang="en-US" sz="1500" b="1" dirty="0">
                <a:latin typeface="Aptos" panose="020B0004020202020204" pitchFamily="34" charset="0"/>
              </a:rPr>
              <a:t>small-scale pilot project</a:t>
            </a:r>
            <a:r>
              <a:rPr lang="en-US" sz="1500" dirty="0">
                <a:latin typeface="Aptos" panose="020B0004020202020204" pitchFamily="34" charset="0"/>
              </a:rPr>
              <a:t> to test feasibility and minimize initial exposure.</a:t>
            </a:r>
          </a:p>
          <a:p>
            <a:pPr>
              <a:lnSpc>
                <a:spcPct val="100000"/>
              </a:lnSpc>
              <a:buFont typeface="Arial" panose="020B0604020202020204" pitchFamily="34" charset="0"/>
              <a:buChar char="•"/>
            </a:pPr>
            <a:r>
              <a:rPr lang="en-US" sz="1500" dirty="0">
                <a:latin typeface="Aptos" panose="020B0004020202020204" pitchFamily="34" charset="0"/>
              </a:rPr>
              <a:t>Explore </a:t>
            </a:r>
            <a:r>
              <a:rPr lang="en-US" sz="1500" b="1" dirty="0">
                <a:latin typeface="Aptos" panose="020B0004020202020204" pitchFamily="34" charset="0"/>
              </a:rPr>
              <a:t>partnerships or acquisitions</a:t>
            </a:r>
            <a:r>
              <a:rPr lang="en-US" sz="1500" dirty="0">
                <a:latin typeface="Aptos" panose="020B0004020202020204" pitchFamily="34" charset="0"/>
              </a:rPr>
              <a:t> with established drone operators for faster, safer implementation.</a:t>
            </a:r>
          </a:p>
          <a:p>
            <a:pPr>
              <a:lnSpc>
                <a:spcPct val="100000"/>
              </a:lnSpc>
            </a:pPr>
            <a:endParaRPr lang="en-CA" sz="1100" dirty="0"/>
          </a:p>
        </p:txBody>
      </p:sp>
      <p:cxnSp>
        <p:nvCxnSpPr>
          <p:cNvPr id="54" name="Straight Connector 53">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38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Woman in warehouse">
            <a:extLst>
              <a:ext uri="{FF2B5EF4-FFF2-40B4-BE49-F238E27FC236}">
                <a16:creationId xmlns:a16="http://schemas.microsoft.com/office/drawing/2014/main" id="{E002FD6C-34D0-E0C5-909D-016D86084601}"/>
              </a:ext>
            </a:extLst>
          </p:cNvPr>
          <p:cNvPicPr>
            <a:picLocks noChangeAspect="1"/>
          </p:cNvPicPr>
          <p:nvPr/>
        </p:nvPicPr>
        <p:blipFill>
          <a:blip r:embed="rId3">
            <a:extLst>
              <a:ext uri="{28A0092B-C50C-407E-A947-70E740481C1C}">
                <a14:useLocalDpi xmlns:a14="http://schemas.microsoft.com/office/drawing/2010/main" val="0"/>
              </a:ext>
            </a:extLst>
          </a:blip>
          <a:srcRect l="35781" r="19531"/>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EB65A1F4-379E-E16C-E1A9-CDA323D13603}"/>
              </a:ext>
            </a:extLst>
          </p:cNvPr>
          <p:cNvSpPr>
            <a:spLocks noGrp="1"/>
          </p:cNvSpPr>
          <p:nvPr>
            <p:ph type="title"/>
          </p:nvPr>
        </p:nvSpPr>
        <p:spPr>
          <a:xfrm>
            <a:off x="704088" y="914400"/>
            <a:ext cx="6239599" cy="1307590"/>
          </a:xfrm>
        </p:spPr>
        <p:txBody>
          <a:bodyPr>
            <a:normAutofit/>
          </a:bodyPr>
          <a:lstStyle/>
          <a:p>
            <a:pPr>
              <a:lnSpc>
                <a:spcPct val="90000"/>
              </a:lnSpc>
            </a:pPr>
            <a:r>
              <a:rPr lang="en-US" sz="2500" dirty="0"/>
              <a:t>Strategic (1b): innovation/expansion recommendations: </a:t>
            </a:r>
            <a:r>
              <a:rPr lang="en-US" sz="2500" b="1" dirty="0"/>
              <a:t>IOT ENABLEMENT</a:t>
            </a:r>
            <a:endParaRPr lang="en-CA" sz="2500" b="1" dirty="0"/>
          </a:p>
        </p:txBody>
      </p:sp>
      <p:sp>
        <p:nvSpPr>
          <p:cNvPr id="3" name="Content Placeholder 2">
            <a:extLst>
              <a:ext uri="{FF2B5EF4-FFF2-40B4-BE49-F238E27FC236}">
                <a16:creationId xmlns:a16="http://schemas.microsoft.com/office/drawing/2014/main" id="{A76FC580-DB7A-1F1A-9605-72CA31D30C83}"/>
              </a:ext>
            </a:extLst>
          </p:cNvPr>
          <p:cNvSpPr>
            <a:spLocks noGrp="1"/>
          </p:cNvSpPr>
          <p:nvPr>
            <p:ph idx="1"/>
          </p:nvPr>
        </p:nvSpPr>
        <p:spPr>
          <a:xfrm>
            <a:off x="704088" y="2221992"/>
            <a:ext cx="6239599" cy="3941064"/>
          </a:xfrm>
        </p:spPr>
        <p:txBody>
          <a:bodyPr>
            <a:normAutofit/>
          </a:bodyPr>
          <a:lstStyle/>
          <a:p>
            <a:pPr marL="0" indent="0">
              <a:lnSpc>
                <a:spcPct val="100000"/>
              </a:lnSpc>
              <a:buNone/>
            </a:pPr>
            <a:r>
              <a:rPr lang="en-US" sz="1700" b="1">
                <a:latin typeface="Aptos" panose="020B0004020202020204" pitchFamily="34" charset="0"/>
              </a:rPr>
              <a:t>KEY RISKS</a:t>
            </a:r>
            <a:endParaRPr lang="en-US" sz="1700">
              <a:latin typeface="Aptos" panose="020B0004020202020204" pitchFamily="34" charset="0"/>
            </a:endParaRPr>
          </a:p>
          <a:p>
            <a:pPr>
              <a:lnSpc>
                <a:spcPct val="100000"/>
              </a:lnSpc>
              <a:buFont typeface="Arial" panose="020B0604020202020204" pitchFamily="34" charset="0"/>
              <a:buChar char="•"/>
            </a:pPr>
            <a:r>
              <a:rPr lang="en-CA" sz="1700" b="1">
                <a:latin typeface="Aptos" panose="020B0004020202020204" pitchFamily="34" charset="0"/>
              </a:rPr>
              <a:t>Technological Risks:</a:t>
            </a:r>
            <a:r>
              <a:rPr lang="en-CA" sz="1700">
                <a:latin typeface="Aptos" panose="020B0004020202020204" pitchFamily="34" charset="0"/>
              </a:rPr>
              <a:t> System failure and data integrity issues.</a:t>
            </a:r>
          </a:p>
          <a:p>
            <a:pPr>
              <a:lnSpc>
                <a:spcPct val="100000"/>
              </a:lnSpc>
              <a:buFont typeface="Arial" panose="020B0604020202020204" pitchFamily="34" charset="0"/>
              <a:buChar char="•"/>
            </a:pPr>
            <a:r>
              <a:rPr lang="en-CA" sz="1700" b="1">
                <a:latin typeface="Aptos" panose="020B0004020202020204" pitchFamily="34" charset="0"/>
              </a:rPr>
              <a:t>Cybersecurity Risks:</a:t>
            </a:r>
            <a:r>
              <a:rPr lang="en-CA" sz="1700">
                <a:latin typeface="Aptos" panose="020B0004020202020204" pitchFamily="34" charset="0"/>
              </a:rPr>
              <a:t> Vulnerabilities in IoT networks.</a:t>
            </a:r>
          </a:p>
          <a:p>
            <a:pPr>
              <a:lnSpc>
                <a:spcPct val="100000"/>
              </a:lnSpc>
              <a:buFont typeface="Arial" panose="020B0604020202020204" pitchFamily="34" charset="0"/>
              <a:buChar char="•"/>
            </a:pPr>
            <a:r>
              <a:rPr lang="en-CA" sz="1700" b="1">
                <a:latin typeface="Aptos" panose="020B0004020202020204" pitchFamily="34" charset="0"/>
              </a:rPr>
              <a:t>Compliance Risks:</a:t>
            </a:r>
            <a:r>
              <a:rPr lang="en-CA" sz="1700">
                <a:latin typeface="Aptos" panose="020B0004020202020204" pitchFamily="34" charset="0"/>
              </a:rPr>
              <a:t> Be aware of customer data usage.</a:t>
            </a:r>
          </a:p>
          <a:p>
            <a:pPr marL="0" indent="0">
              <a:lnSpc>
                <a:spcPct val="100000"/>
              </a:lnSpc>
              <a:buNone/>
            </a:pPr>
            <a:r>
              <a:rPr lang="en-US" sz="1700" b="1">
                <a:latin typeface="Aptos" panose="020B0004020202020204" pitchFamily="34" charset="0"/>
              </a:rPr>
              <a:t>RECOMMENDATIONS: GO FOR IT!</a:t>
            </a:r>
            <a:endParaRPr lang="en-US" sz="1700">
              <a:latin typeface="Aptos" panose="020B0004020202020204" pitchFamily="34" charset="0"/>
            </a:endParaRPr>
          </a:p>
          <a:p>
            <a:pPr>
              <a:lnSpc>
                <a:spcPct val="100000"/>
              </a:lnSpc>
              <a:buFont typeface="Arial" panose="020B0604020202020204" pitchFamily="34" charset="0"/>
              <a:buChar char="•"/>
            </a:pPr>
            <a:r>
              <a:rPr lang="en-US" sz="1700" b="1">
                <a:latin typeface="Aptos" panose="020B0004020202020204" pitchFamily="34" charset="0"/>
              </a:rPr>
              <a:t>Partner</a:t>
            </a:r>
            <a:r>
              <a:rPr lang="en-US" sz="1700">
                <a:latin typeface="Aptos" panose="020B0004020202020204" pitchFamily="34" charset="0"/>
              </a:rPr>
              <a:t> with reliable vendors aligned with FamilyGrocer’s risk management practices.</a:t>
            </a:r>
          </a:p>
          <a:p>
            <a:pPr>
              <a:lnSpc>
                <a:spcPct val="100000"/>
              </a:lnSpc>
              <a:buFont typeface="Arial" panose="020B0604020202020204" pitchFamily="34" charset="0"/>
              <a:buChar char="•"/>
            </a:pPr>
            <a:r>
              <a:rPr lang="en-US" sz="1700">
                <a:latin typeface="Aptos" panose="020B0004020202020204" pitchFamily="34" charset="0"/>
              </a:rPr>
              <a:t>Design a robust </a:t>
            </a:r>
            <a:r>
              <a:rPr lang="en-US" sz="1700" b="1">
                <a:latin typeface="Aptos" panose="020B0004020202020204" pitchFamily="34" charset="0"/>
              </a:rPr>
              <a:t>cybersecurity framework </a:t>
            </a:r>
            <a:r>
              <a:rPr lang="en-US" sz="1700">
                <a:latin typeface="Aptos" panose="020B0004020202020204" pitchFamily="34" charset="0"/>
              </a:rPr>
              <a:t>and </a:t>
            </a:r>
            <a:r>
              <a:rPr lang="en-US" sz="1700" b="1">
                <a:latin typeface="Aptos" panose="020B0004020202020204" pitchFamily="34" charset="0"/>
              </a:rPr>
              <a:t>resilient</a:t>
            </a:r>
            <a:r>
              <a:rPr lang="en-US" sz="1700">
                <a:latin typeface="Aptos" panose="020B0004020202020204" pitchFamily="34" charset="0"/>
              </a:rPr>
              <a:t> IoT network architecture.</a:t>
            </a:r>
          </a:p>
          <a:p>
            <a:pPr>
              <a:lnSpc>
                <a:spcPct val="100000"/>
              </a:lnSpc>
              <a:buFont typeface="Arial" panose="020B0604020202020204" pitchFamily="34" charset="0"/>
              <a:buChar char="•"/>
            </a:pPr>
            <a:r>
              <a:rPr lang="en-US" sz="1700">
                <a:latin typeface="Aptos" panose="020B0004020202020204" pitchFamily="34" charset="0"/>
              </a:rPr>
              <a:t>Implement staff training, </a:t>
            </a:r>
            <a:r>
              <a:rPr lang="en-US" sz="1700" b="1">
                <a:latin typeface="Aptos" panose="020B0004020202020204" pitchFamily="34" charset="0"/>
              </a:rPr>
              <a:t>change management programs</a:t>
            </a:r>
            <a:r>
              <a:rPr lang="en-US" sz="1700">
                <a:latin typeface="Aptos" panose="020B0004020202020204" pitchFamily="34" charset="0"/>
              </a:rPr>
              <a:t>, and </a:t>
            </a:r>
            <a:r>
              <a:rPr lang="en-US" sz="1700" b="1">
                <a:latin typeface="Aptos" panose="020B0004020202020204" pitchFamily="34" charset="0"/>
              </a:rPr>
              <a:t>KPIs</a:t>
            </a:r>
            <a:r>
              <a:rPr lang="en-US" sz="1700">
                <a:latin typeface="Aptos" panose="020B0004020202020204" pitchFamily="34" charset="0"/>
              </a:rPr>
              <a:t> to measure efficiency and system effectiveness.</a:t>
            </a:r>
            <a:endParaRPr lang="en-CA" sz="1700">
              <a:latin typeface="Aptos" panose="020B0004020202020204" pitchFamily="34" charset="0"/>
            </a:endParaRPr>
          </a:p>
        </p:txBody>
      </p:sp>
      <p:cxnSp>
        <p:nvCxnSpPr>
          <p:cNvPr id="61" name="Straight Connector 60">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55111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Custom 5">
      <a:dk1>
        <a:srgbClr val="8E006C"/>
      </a:dk1>
      <a:lt1>
        <a:srgbClr val="FFFFFF"/>
      </a:lt1>
      <a:dk2>
        <a:srgbClr val="454D55"/>
      </a:dk2>
      <a:lt2>
        <a:srgbClr val="DAE7F0"/>
      </a:lt2>
      <a:accent1>
        <a:srgbClr val="DAE7F0"/>
      </a:accent1>
      <a:accent2>
        <a:srgbClr val="EAEAEA"/>
      </a:accent2>
      <a:accent3>
        <a:srgbClr val="3F788F"/>
      </a:accent3>
      <a:accent4>
        <a:srgbClr val="425537"/>
      </a:accent4>
      <a:accent5>
        <a:srgbClr val="9399A1"/>
      </a:accent5>
      <a:accent6>
        <a:srgbClr val="000000"/>
      </a:accent6>
      <a:hlink>
        <a:srgbClr val="454D55"/>
      </a:hlink>
      <a:folHlink>
        <a:srgbClr val="454B55"/>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1_Product roadmap timeline light_SL_V1.potx" id="{F3749F6E-761E-4086-A7D9-01F482A1850E}" vid="{0962F20E-601C-4D14-B39F-F2BB52F774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TM10001114[[fn=Gallery]]</Template>
  <TotalTime>525</TotalTime>
  <Words>2994</Words>
  <Application>Microsoft Office PowerPoint</Application>
  <PresentationFormat>Widescreen</PresentationFormat>
  <Paragraphs>315</Paragraphs>
  <Slides>17</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Aptos</vt:lpstr>
      <vt:lpstr>Arial</vt:lpstr>
      <vt:lpstr>Calibri</vt:lpstr>
      <vt:lpstr>Calibri Light</vt:lpstr>
      <vt:lpstr>Calisto MT</vt:lpstr>
      <vt:lpstr>Segoe UI</vt:lpstr>
      <vt:lpstr>Symbol</vt:lpstr>
      <vt:lpstr>Tahoma</vt:lpstr>
      <vt:lpstr>Times New Roman</vt:lpstr>
      <vt:lpstr>Univers Condensed</vt:lpstr>
      <vt:lpstr>ChronicleVTI</vt:lpstr>
      <vt:lpstr>Office Theme</vt:lpstr>
      <vt:lpstr>It adventure: fAMILYgrocer executive presentation group 1: Ibrahim akinteye / moiz badr / veronika bikova / rob Brodofske</vt:lpstr>
      <vt:lpstr>Operational (1): Most important it regulations How to tackle?</vt:lpstr>
      <vt:lpstr>Operational (2): completion of sap implementation; Asia, latin america?</vt:lpstr>
      <vt:lpstr>Operational (3): IT Controls in Latin America?</vt:lpstr>
      <vt:lpstr>Operational (4): What To do with the crm?</vt:lpstr>
      <vt:lpstr>Operational (5): IT Controls – cloud based services?</vt:lpstr>
      <vt:lpstr>Operational (6):  How to Deal with the requirements from the Desktop Software Vendor?</vt:lpstr>
      <vt:lpstr>Strategic (1a): innovation/expansion recommendations: drone delivery</vt:lpstr>
      <vt:lpstr>Strategic (1b): innovation/expansion recommendations: IOT ENABLEMENT</vt:lpstr>
      <vt:lpstr>Strategic (1C): innovation/expansion recommendations: web-based grocery</vt:lpstr>
      <vt:lpstr>Strategic (1D): innovation/expansion recommendations: SOCIAL MEDIA </vt:lpstr>
      <vt:lpstr>Strategic (1E): innovation/expansion recommendations: ANALYTICS</vt:lpstr>
      <vt:lpstr>Strategic (1f): innovation/expansion recommendations: pharmacy acquisition</vt:lpstr>
      <vt:lpstr>Strategic (2): FULL OUTSOURCING OF IT DEPT?</vt:lpstr>
      <vt:lpstr>Strategic (3): Effects of hybrid outsourcing on it risk management, specifically cybersecurity?</vt:lpstr>
      <vt:lpstr>STRATEGIC &amp; OPERATIONAL ROADMAP: 2026</vt:lpstr>
      <vt:lpstr>thank you!</vt:lpstr>
    </vt:vector>
  </TitlesOfParts>
  <Company>Town of Whitby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Brodofske, Rob</dc:creator>
  <cp:lastModifiedBy>Ibrahim A.</cp:lastModifiedBy>
  <cp:revision>55</cp:revision>
  <dcterms:created xsi:type="dcterms:W3CDTF">2024-11-29T17:48:02Z</dcterms:created>
  <dcterms:modified xsi:type="dcterms:W3CDTF">2025-12-14T02:08:11Z</dcterms:modified>
</cp:coreProperties>
</file>